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1.xml" ContentType="application/vnd.openxmlformats-officedocument.presentationml.notesSlide+xml"/>
  <Override PartName="/ppt/charts/chart4.xml" ContentType="application/vnd.openxmlformats-officedocument.drawingml.chart+xml"/>
  <Override PartName="/ppt/notesSlides/notesSlide2.xml" ContentType="application/vnd.openxmlformats-officedocument.presentationml.notesSlide+xml"/>
  <Override PartName="/ppt/charts/chart5.xml" ContentType="application/vnd.openxmlformats-officedocument.drawingml.chart+xml"/>
  <Override PartName="/ppt/drawings/drawing3.xml" ContentType="application/vnd.openxmlformats-officedocument.drawingml.chartshapes+xml"/>
  <Override PartName="/ppt/charts/chart6.xml" ContentType="application/vnd.openxmlformats-officedocument.drawingml.chart+xml"/>
  <Override PartName="/ppt/drawings/drawing4.xml" ContentType="application/vnd.openxmlformats-officedocument.drawingml.chartshapes+xml"/>
  <Override PartName="/ppt/charts/chart7.xml" ContentType="application/vnd.openxmlformats-officedocument.drawingml.chart+xml"/>
  <Override PartName="/ppt/drawings/drawing5.xml" ContentType="application/vnd.openxmlformats-officedocument.drawingml.chartshapes+xml"/>
  <Override PartName="/ppt/charts/chart8.xml" ContentType="application/vnd.openxmlformats-officedocument.drawingml.chart+xml"/>
  <Override PartName="/ppt/drawings/drawing6.xml" ContentType="application/vnd.openxmlformats-officedocument.drawingml.chartshapes+xml"/>
  <Override PartName="/ppt/charts/chart9.xml" ContentType="application/vnd.openxmlformats-officedocument.drawingml.chart+xml"/>
  <Override PartName="/ppt/drawings/drawing7.xml" ContentType="application/vnd.openxmlformats-officedocument.drawingml.chartshapes+xml"/>
  <Override PartName="/ppt/notesSlides/notesSlide3.xml" ContentType="application/vnd.openxmlformats-officedocument.presentationml.notesSlide+xml"/>
  <Override PartName="/ppt/charts/chart10.xml" ContentType="application/vnd.openxmlformats-officedocument.drawingml.chart+xml"/>
  <Override PartName="/ppt/theme/themeOverride3.xml" ContentType="application/vnd.openxmlformats-officedocument.themeOverride+xml"/>
  <Override PartName="/ppt/charts/chart11.xml" ContentType="application/vnd.openxmlformats-officedocument.drawingml.chart+xml"/>
  <Override PartName="/ppt/charts/chart12.xml" ContentType="application/vnd.openxmlformats-officedocument.drawingml.chart+xml"/>
  <Override PartName="/ppt/theme/themeOverride4.xml" ContentType="application/vnd.openxmlformats-officedocument.themeOverride+xml"/>
  <Override PartName="/ppt/charts/chart13.xml" ContentType="application/vnd.openxmlformats-officedocument.drawingml.chart+xml"/>
  <Override PartName="/ppt/theme/themeOverride5.xml" ContentType="application/vnd.openxmlformats-officedocument.themeOverride+xml"/>
  <Override PartName="/ppt/charts/chart14.xml" ContentType="application/vnd.openxmlformats-officedocument.drawingml.chart+xml"/>
  <Override PartName="/ppt/drawings/drawing8.xml" ContentType="application/vnd.openxmlformats-officedocument.drawingml.chartshapes+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drawings/drawing9.xml" ContentType="application/vnd.openxmlformats-officedocument.drawingml.chartshapes+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drawings/drawing10.xml" ContentType="application/vnd.openxmlformats-officedocument.drawingml.chartshapes+xml"/>
  <Override PartName="/ppt/charts/chart27.xml" ContentType="application/vnd.openxmlformats-officedocument.drawingml.chart+xml"/>
  <Override PartName="/ppt/charts/chart2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6"/>
  </p:notesMasterIdLst>
  <p:handoutMasterIdLst>
    <p:handoutMasterId r:id="rId77"/>
  </p:handoutMasterIdLst>
  <p:sldIdLst>
    <p:sldId id="256" r:id="rId2"/>
    <p:sldId id="331" r:id="rId3"/>
    <p:sldId id="293" r:id="rId4"/>
    <p:sldId id="355" r:id="rId5"/>
    <p:sldId id="356" r:id="rId6"/>
    <p:sldId id="373" r:id="rId7"/>
    <p:sldId id="374" r:id="rId8"/>
    <p:sldId id="387" r:id="rId9"/>
    <p:sldId id="398" r:id="rId10"/>
    <p:sldId id="273" r:id="rId11"/>
    <p:sldId id="324" r:id="rId12"/>
    <p:sldId id="327" r:id="rId13"/>
    <p:sldId id="323" r:id="rId14"/>
    <p:sldId id="328" r:id="rId15"/>
    <p:sldId id="325" r:id="rId16"/>
    <p:sldId id="329" r:id="rId17"/>
    <p:sldId id="354" r:id="rId18"/>
    <p:sldId id="311" r:id="rId19"/>
    <p:sldId id="332" r:id="rId20"/>
    <p:sldId id="333" r:id="rId21"/>
    <p:sldId id="334" r:id="rId22"/>
    <p:sldId id="335" r:id="rId23"/>
    <p:sldId id="340" r:id="rId24"/>
    <p:sldId id="336" r:id="rId25"/>
    <p:sldId id="337" r:id="rId26"/>
    <p:sldId id="338" r:id="rId27"/>
    <p:sldId id="312" r:id="rId28"/>
    <p:sldId id="349" r:id="rId29"/>
    <p:sldId id="350" r:id="rId30"/>
    <p:sldId id="353" r:id="rId31"/>
    <p:sldId id="351" r:id="rId32"/>
    <p:sldId id="352" r:id="rId33"/>
    <p:sldId id="275" r:id="rId34"/>
    <p:sldId id="341" r:id="rId35"/>
    <p:sldId id="376" r:id="rId36"/>
    <p:sldId id="388" r:id="rId37"/>
    <p:sldId id="342" r:id="rId38"/>
    <p:sldId id="357" r:id="rId39"/>
    <p:sldId id="377" r:id="rId40"/>
    <p:sldId id="389" r:id="rId41"/>
    <p:sldId id="358" r:id="rId42"/>
    <p:sldId id="359" r:id="rId43"/>
    <p:sldId id="360" r:id="rId44"/>
    <p:sldId id="390" r:id="rId45"/>
    <p:sldId id="391" r:id="rId46"/>
    <p:sldId id="361" r:id="rId47"/>
    <p:sldId id="362" r:id="rId48"/>
    <p:sldId id="363" r:id="rId49"/>
    <p:sldId id="392" r:id="rId50"/>
    <p:sldId id="393" r:id="rId51"/>
    <p:sldId id="364" r:id="rId52"/>
    <p:sldId id="365" r:id="rId53"/>
    <p:sldId id="366" r:id="rId54"/>
    <p:sldId id="395" r:id="rId55"/>
    <p:sldId id="394" r:id="rId56"/>
    <p:sldId id="367" r:id="rId57"/>
    <p:sldId id="368" r:id="rId58"/>
    <p:sldId id="369" r:id="rId59"/>
    <p:sldId id="397" r:id="rId60"/>
    <p:sldId id="396" r:id="rId61"/>
    <p:sldId id="370" r:id="rId62"/>
    <p:sldId id="371" r:id="rId63"/>
    <p:sldId id="372" r:id="rId64"/>
    <p:sldId id="348" r:id="rId65"/>
    <p:sldId id="400" r:id="rId66"/>
    <p:sldId id="384" r:id="rId67"/>
    <p:sldId id="378" r:id="rId68"/>
    <p:sldId id="385" r:id="rId69"/>
    <p:sldId id="386" r:id="rId70"/>
    <p:sldId id="379" r:id="rId71"/>
    <p:sldId id="380" r:id="rId72"/>
    <p:sldId id="381" r:id="rId73"/>
    <p:sldId id="382" r:id="rId74"/>
    <p:sldId id="383" r:id="rId75"/>
  </p:sldIdLst>
  <p:sldSz cx="9144000" cy="6858000" type="screen4x3"/>
  <p:notesSz cx="6918325"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53" autoAdjust="0"/>
    <p:restoredTop sz="90533" autoAdjust="0"/>
  </p:normalViewPr>
  <p:slideViewPr>
    <p:cSldViewPr>
      <p:cViewPr varScale="1">
        <p:scale>
          <a:sx n="102" d="100"/>
          <a:sy n="102" d="100"/>
        </p:scale>
        <p:origin x="-116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4.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BBMR-File01-srv\GROUPS\Outcome%20Budgeting\Fiscal%202014\Results%20Teams\Guidance%20Documents\SaferChartsFY2012.xls"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BBMR-File01-srv\GROUPS\Outcome%20Budgeting\Fiscal%202013\Results%20Teams\Guidance%20Documents\Data\NhoodsCharts_FY2013.xls"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BBMR-File01-srv\GROUPS\Outcome%20Budgeting\Fiscal%202014\Results%20Teams\Guidance%20Documents\NhoodsCharts_FY2013.xls"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BBMR-File01-srv\GROUPS\Outcome%20Budgeting\Fiscal%202014\Results%20Teams\Guidance%20Documents\NhoodsCharts_FY2013.xls"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BBMR-File01-srv\GROUPS\Outcome%20Budgeting\Fiscal%202014\Results%20Teams\Guidance%20Documents\EconomyCharts_FY2012.xls"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BBMR-File01-srv\GROUPS\Outcome%20Budgeting\Fiscal%202014\Results%20Teams\Guidance%20Documents\EconomyCharts_FY2012.xls"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BBMR-File01-srv\GROUPS\10%20Year%20Plan\initiatives%20summary\FY15%20Outcome%20Budgeting%20MASTER_2014-1-2.xlsx" TargetMode="External"/><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1" Type="http://schemas.openxmlformats.org/officeDocument/2006/relationships/oleObject" Target="file:///\\BBMR-File01-srv\GROUPS\Outcome%20Budgeting\Fiscal%202014\Results%20Teams\Guidance%20Documents\EconomyCharts_FY2012.xls"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BBMR-File01-srv\GROUPS\Outcome%20Budgeting\Fiscal%202014\Results%20Teams\Guidance%20Documents\GovtChartsFY2012.xls" TargetMode="External"/></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file:///\\BBMR-File01-srv\GROUPS\Outcome%20Budgeting\Fiscal%202014\Results%20Teams\Guidance%20Documents\GovtChartsFY2012.xls"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BBMR-File01-srv\GROUPS\Outcome%20Budgeting\Fiscal%202014\Results%20Teams\Guidance%20Documents\GovtChartsFY2012.xls"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Chart%20in%20Microsoft%20Word"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BBMR-File01-srv\GROUPS\Outcome%20Budgeting\Fiscal%202014\Results%20Teams\Guidance%20Documents\All%20Charts\CleanerCharts_FY2013.xls" TargetMode="External"/></Relationships>
</file>

<file path=ppt/charts/_rels/chart26.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7.xlsx"/></Relationships>
</file>

<file path=ppt/charts/_rels/chart27.xml.rels><?xml version="1.0" encoding="UTF-8" standalone="yes"?>
<Relationships xmlns="http://schemas.openxmlformats.org/package/2006/relationships"><Relationship Id="rId1" Type="http://schemas.openxmlformats.org/officeDocument/2006/relationships/oleObject" Target="file:///\\BBMR-File01-srv\GROUPS\BudgetBook\FY2015\Prelim%20Budget%20Plan\Capital\%236-CapitalAppropsbyFund-DRAFT.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BBMR-File01-srv\GROUPS\BudgetBook\FY2015\Prelim%20Budget%20Plan\Capital\%236-CapitalAppropsbyFund-DRAFT.xlsx" TargetMode="Externa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BBMR-File01-srv\GROUPS\10%20Year%20Plan\initiatives%20summary\FY15%20Outcome%20Budgeting%20MASTER_2014-1-2.xlsx" TargetMode="External"/><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bbmr-file01-srv\Groups\FixedCosts\FY15\Budget%20Book\FY%202006%20-%20FY%202015%20-%20Current%20Revenues%20Vs%20%20Fixed%20Costs.xls"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bbmr-file01-srv\Groups\FixedCosts\FY15\Budget%20Book\PensionCosts_revised3.4.14.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bbmr-file01-srv\Groups\FixedCosts\FY15\Budget%20Book\Health%20Care%20Cost%20Changes%202.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bbmr-file01-srv\Groups\FixedCosts\FY15\Budget%20Book\Long-term%20Liability%20Pension%20&amp;%20OPEB%20for%20FY15.xlsx"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bbmr-file01-srv\Groups\FixedCosts\FY15\Budget%20Book\Long-term%20Liability%20Pension%20&amp;%20OPEB%20for%20FY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8470059298143288"/>
          <c:y val="3.3637261285609281E-2"/>
          <c:w val="0.57693861184018669"/>
          <c:h val="0.86842755895264723"/>
        </c:manualLayout>
      </c:layout>
      <c:barChart>
        <c:barDir val="col"/>
        <c:grouping val="stacked"/>
        <c:varyColors val="0"/>
        <c:ser>
          <c:idx val="0"/>
          <c:order val="0"/>
          <c:tx>
            <c:strRef>
              <c:f>Sheet1!$B$1</c:f>
              <c:strCache>
                <c:ptCount val="1"/>
                <c:pt idx="0">
                  <c:v>FY14</c:v>
                </c:pt>
              </c:strCache>
            </c:strRef>
          </c:tx>
          <c:invertIfNegative val="0"/>
          <c:cat>
            <c:strRef>
              <c:f>Sheet1!$A$2</c:f>
              <c:strCache>
                <c:ptCount val="1"/>
                <c:pt idx="0">
                  <c:v>FY15 Budget</c:v>
                </c:pt>
              </c:strCache>
            </c:strRef>
          </c:cat>
          <c:val>
            <c:numRef>
              <c:f>Sheet1!$B$2</c:f>
              <c:numCache>
                <c:formatCode>_(* #,##0_);_(* \(#,##0\);_(* "-"??_);_(@_)</c:formatCode>
                <c:ptCount val="1"/>
                <c:pt idx="0">
                  <c:v>1571676679</c:v>
                </c:pt>
              </c:numCache>
            </c:numRef>
          </c:val>
        </c:ser>
        <c:ser>
          <c:idx val="1"/>
          <c:order val="1"/>
          <c:tx>
            <c:strRef>
              <c:f>Sheet1!$C$1</c:f>
              <c:strCache>
                <c:ptCount val="1"/>
                <c:pt idx="0">
                  <c:v>FY15CLS</c:v>
                </c:pt>
              </c:strCache>
            </c:strRef>
          </c:tx>
          <c:invertIfNegative val="0"/>
          <c:cat>
            <c:strRef>
              <c:f>Sheet1!$A$2</c:f>
              <c:strCache>
                <c:ptCount val="1"/>
                <c:pt idx="0">
                  <c:v>FY15 Budget</c:v>
                </c:pt>
              </c:strCache>
            </c:strRef>
          </c:cat>
          <c:val>
            <c:numRef>
              <c:f>Sheet1!$C$2</c:f>
              <c:numCache>
                <c:formatCode>_(* #,##0_);_(* \(#,##0\);_(* "-"??_);_(@_)</c:formatCode>
                <c:ptCount val="1"/>
                <c:pt idx="0">
                  <c:v>35410739</c:v>
                </c:pt>
              </c:numCache>
            </c:numRef>
          </c:val>
        </c:ser>
        <c:ser>
          <c:idx val="2"/>
          <c:order val="2"/>
          <c:tx>
            <c:strRef>
              <c:f>Sheet1!$D$1</c:f>
              <c:strCache>
                <c:ptCount val="1"/>
                <c:pt idx="0">
                  <c:v>FY15 Additional Items</c:v>
                </c:pt>
              </c:strCache>
            </c:strRef>
          </c:tx>
          <c:invertIfNegative val="0"/>
          <c:cat>
            <c:strRef>
              <c:f>Sheet1!$A$2</c:f>
              <c:strCache>
                <c:ptCount val="1"/>
                <c:pt idx="0">
                  <c:v>FY15 Budget</c:v>
                </c:pt>
              </c:strCache>
            </c:strRef>
          </c:cat>
          <c:val>
            <c:numRef>
              <c:f>Sheet1!$D$2</c:f>
              <c:numCache>
                <c:formatCode>_(* #,##0_);_(* \(#,##0\);_(* "-"??_);_(@_)</c:formatCode>
                <c:ptCount val="1"/>
                <c:pt idx="0">
                  <c:v>15212938</c:v>
                </c:pt>
              </c:numCache>
            </c:numRef>
          </c:val>
        </c:ser>
        <c:dLbls>
          <c:showLegendKey val="0"/>
          <c:showVal val="0"/>
          <c:showCatName val="0"/>
          <c:showSerName val="0"/>
          <c:showPercent val="0"/>
          <c:showBubbleSize val="0"/>
        </c:dLbls>
        <c:gapWidth val="150"/>
        <c:overlap val="100"/>
        <c:axId val="23087360"/>
        <c:axId val="23105536"/>
      </c:barChart>
      <c:catAx>
        <c:axId val="23087360"/>
        <c:scaling>
          <c:orientation val="minMax"/>
        </c:scaling>
        <c:delete val="1"/>
        <c:axPos val="b"/>
        <c:majorTickMark val="out"/>
        <c:minorTickMark val="none"/>
        <c:tickLblPos val="nextTo"/>
        <c:crossAx val="23105536"/>
        <c:crosses val="autoZero"/>
        <c:auto val="1"/>
        <c:lblAlgn val="ctr"/>
        <c:lblOffset val="100"/>
        <c:noMultiLvlLbl val="0"/>
      </c:catAx>
      <c:valAx>
        <c:axId val="23105536"/>
        <c:scaling>
          <c:orientation val="minMax"/>
          <c:min val="1000000000"/>
        </c:scaling>
        <c:delete val="1"/>
        <c:axPos val="l"/>
        <c:numFmt formatCode="&quot;$&quot;#,,\ &quot;B&quot;" sourceLinked="0"/>
        <c:majorTickMark val="out"/>
        <c:minorTickMark val="none"/>
        <c:tickLblPos val="nextTo"/>
        <c:crossAx val="23087360"/>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200" dirty="0"/>
              <a:t>Attendance Rates,</a:t>
            </a:r>
            <a:r>
              <a:rPr lang="en-US" sz="1200" baseline="0" dirty="0"/>
              <a:t> Baltimore City Public Schools</a:t>
            </a:r>
            <a:endParaRPr lang="en-US" sz="1200" dirty="0"/>
          </a:p>
        </c:rich>
      </c:tx>
      <c:layout>
        <c:manualLayout>
          <c:xMode val="edge"/>
          <c:yMode val="edge"/>
          <c:x val="0.22340668954842183"/>
          <c:y val="2.9531478056768326E-2"/>
        </c:manualLayout>
      </c:layout>
      <c:overlay val="0"/>
    </c:title>
    <c:autoTitleDeleted val="0"/>
    <c:plotArea>
      <c:layout>
        <c:manualLayout>
          <c:layoutTarget val="inner"/>
          <c:xMode val="edge"/>
          <c:yMode val="edge"/>
          <c:x val="2.6707755521314842E-2"/>
          <c:y val="0.20959595959595959"/>
          <c:w val="0.949265617606736"/>
          <c:h val="0.68913306291259047"/>
        </c:manualLayout>
      </c:layout>
      <c:barChart>
        <c:barDir val="col"/>
        <c:grouping val="clustered"/>
        <c:varyColors val="0"/>
        <c:ser>
          <c:idx val="0"/>
          <c:order val="0"/>
          <c:tx>
            <c:strRef>
              <c:f>Sheet1!$B$1</c:f>
              <c:strCache>
                <c:ptCount val="1"/>
                <c:pt idx="0">
                  <c:v>Elementary School</c:v>
                </c:pt>
              </c:strCache>
            </c:strRef>
          </c:tx>
          <c:invertIfNegative val="0"/>
          <c:dLbls>
            <c:dLbl>
              <c:idx val="0"/>
              <c:layout>
                <c:manualLayout>
                  <c:x val="2.2598870056497175E-2"/>
                  <c:y val="2.083333333333327E-2"/>
                </c:manualLayout>
              </c:layout>
              <c:tx>
                <c:rich>
                  <a:bodyPr/>
                  <a:lstStyle/>
                  <a:p>
                    <a:r>
                      <a:rPr lang="en-US" dirty="0"/>
                      <a:t>94.1%</a:t>
                    </a:r>
                  </a:p>
                </c:rich>
              </c:tx>
              <c:showLegendKey val="0"/>
              <c:showVal val="1"/>
              <c:showCatName val="0"/>
              <c:showSerName val="0"/>
              <c:showPercent val="0"/>
              <c:showBubbleSize val="0"/>
            </c:dLbl>
            <c:dLbl>
              <c:idx val="1"/>
              <c:layout>
                <c:manualLayout>
                  <c:x val="2.4653151021761726E-2"/>
                  <c:y val="2.0833059930008814E-2"/>
                </c:manualLayout>
              </c:layout>
              <c:tx>
                <c:rich>
                  <a:bodyPr/>
                  <a:lstStyle/>
                  <a:p>
                    <a:r>
                      <a:rPr lang="en-US" dirty="0"/>
                      <a:t>94.3%</a:t>
                    </a:r>
                  </a:p>
                </c:rich>
              </c:tx>
              <c:showLegendKey val="0"/>
              <c:showVal val="1"/>
              <c:showCatName val="0"/>
              <c:showSerName val="0"/>
              <c:showPercent val="0"/>
              <c:showBubbleSize val="0"/>
            </c:dLbl>
            <c:dLbl>
              <c:idx val="2"/>
              <c:layout>
                <c:manualLayout>
                  <c:x val="1.8489984591679508E-2"/>
                  <c:y val="1.7361111111111143E-2"/>
                </c:manualLayout>
              </c:layout>
              <c:tx>
                <c:rich>
                  <a:bodyPr/>
                  <a:lstStyle/>
                  <a:p>
                    <a:r>
                      <a:rPr lang="en-US" dirty="0"/>
                      <a:t>94.7%</a:t>
                    </a:r>
                  </a:p>
                </c:rich>
              </c:tx>
              <c:showLegendKey val="0"/>
              <c:showVal val="1"/>
              <c:showCatName val="0"/>
              <c:showSerName val="0"/>
              <c:showPercent val="0"/>
              <c:showBubbleSize val="0"/>
            </c:dLbl>
            <c:dLbl>
              <c:idx val="3"/>
              <c:layout>
                <c:manualLayout>
                  <c:x val="1.6435541859270673E-2"/>
                  <c:y val="1.7361111111111112E-2"/>
                </c:manualLayout>
              </c:layout>
              <c:tx>
                <c:rich>
                  <a:bodyPr/>
                  <a:lstStyle/>
                  <a:p>
                    <a:r>
                      <a:rPr lang="en-US" dirty="0"/>
                      <a:t>93.6%</a:t>
                    </a:r>
                  </a:p>
                </c:rich>
              </c:tx>
              <c:showLegendKey val="0"/>
              <c:showVal val="1"/>
              <c:showCatName val="0"/>
              <c:showSerName val="0"/>
              <c:showPercent val="0"/>
              <c:showBubbleSize val="0"/>
            </c:dLbl>
            <c:dLbl>
              <c:idx val="4"/>
              <c:layout>
                <c:manualLayout>
                  <c:x val="1.8489984591679508E-2"/>
                  <c:y val="2.0833059930008748E-2"/>
                </c:manualLayout>
              </c:layout>
              <c:tx>
                <c:rich>
                  <a:bodyPr/>
                  <a:lstStyle/>
                  <a:p>
                    <a:r>
                      <a:rPr lang="en-US" dirty="0"/>
                      <a:t>94.1%</a:t>
                    </a:r>
                  </a:p>
                </c:rich>
              </c:tx>
              <c:showLegendKey val="0"/>
              <c:showVal val="1"/>
              <c:showCatName val="0"/>
              <c:showSerName val="0"/>
              <c:showPercent val="0"/>
              <c:showBubbleSize val="0"/>
            </c:dLbl>
            <c:dLbl>
              <c:idx val="5"/>
              <c:layout>
                <c:manualLayout>
                  <c:x val="2.054442732408834E-2"/>
                  <c:y val="2.4305555555555493E-2"/>
                </c:manualLayout>
              </c:layout>
              <c:tx>
                <c:rich>
                  <a:bodyPr/>
                  <a:lstStyle/>
                  <a:p>
                    <a:r>
                      <a:rPr lang="en-US" dirty="0"/>
                      <a:t>94.7%</a:t>
                    </a:r>
                  </a:p>
                </c:rich>
              </c:tx>
              <c:showLegendKey val="0"/>
              <c:showVal val="1"/>
              <c:showCatName val="0"/>
              <c:showSerName val="0"/>
              <c:showPercent val="0"/>
              <c:showBubbleSize val="0"/>
            </c:dLbl>
            <c:txPr>
              <a:bodyPr rot="-1500000"/>
              <a:lstStyle/>
              <a:p>
                <a:pPr>
                  <a:defRPr/>
                </a:pPr>
                <a:endParaRPr lang="en-US"/>
              </a:p>
            </c:txPr>
            <c:showLegendKey val="0"/>
            <c:showVal val="1"/>
            <c:showCatName val="0"/>
            <c:showSerName val="0"/>
            <c:showPercent val="0"/>
            <c:showBubbleSize val="0"/>
            <c:showLeaderLines val="0"/>
          </c:dLbls>
          <c:cat>
            <c:numRef>
              <c:f>Sheet1!$A$2:$A$8</c:f>
              <c:numCache>
                <c:formatCode>General</c:formatCode>
                <c:ptCount val="7"/>
                <c:pt idx="0">
                  <c:v>2007</c:v>
                </c:pt>
                <c:pt idx="1">
                  <c:v>2008</c:v>
                </c:pt>
                <c:pt idx="2">
                  <c:v>2009</c:v>
                </c:pt>
                <c:pt idx="3">
                  <c:v>2010</c:v>
                </c:pt>
                <c:pt idx="4">
                  <c:v>2011</c:v>
                </c:pt>
                <c:pt idx="5">
                  <c:v>2012</c:v>
                </c:pt>
                <c:pt idx="6">
                  <c:v>2013</c:v>
                </c:pt>
              </c:numCache>
            </c:numRef>
          </c:cat>
          <c:val>
            <c:numRef>
              <c:f>Sheet1!$B$2:$B$8</c:f>
              <c:numCache>
                <c:formatCode>0.00%</c:formatCode>
                <c:ptCount val="7"/>
                <c:pt idx="0">
                  <c:v>0.94099999999999995</c:v>
                </c:pt>
                <c:pt idx="1">
                  <c:v>0.94299999999999995</c:v>
                </c:pt>
                <c:pt idx="2">
                  <c:v>0.94699999999999995</c:v>
                </c:pt>
                <c:pt idx="3">
                  <c:v>0.93600000000000005</c:v>
                </c:pt>
                <c:pt idx="4">
                  <c:v>0.94099999999999995</c:v>
                </c:pt>
                <c:pt idx="5">
                  <c:v>0.94699999999999995</c:v>
                </c:pt>
                <c:pt idx="6" formatCode="0%">
                  <c:v>0.94</c:v>
                </c:pt>
              </c:numCache>
            </c:numRef>
          </c:val>
        </c:ser>
        <c:ser>
          <c:idx val="1"/>
          <c:order val="1"/>
          <c:tx>
            <c:strRef>
              <c:f>Sheet1!$C$1</c:f>
              <c:strCache>
                <c:ptCount val="1"/>
                <c:pt idx="0">
                  <c:v>Middle School</c:v>
                </c:pt>
              </c:strCache>
            </c:strRef>
          </c:tx>
          <c:invertIfNegative val="0"/>
          <c:dLbls>
            <c:dLbl>
              <c:idx val="0"/>
              <c:layout>
                <c:manualLayout>
                  <c:x val="2.054442732408835E-2"/>
                  <c:y val="2.4305555555555556E-2"/>
                </c:manualLayout>
              </c:layout>
              <c:tx>
                <c:rich>
                  <a:bodyPr/>
                  <a:lstStyle/>
                  <a:p>
                    <a:r>
                      <a:rPr lang="en-US" dirty="0"/>
                      <a:t>88.3%</a:t>
                    </a:r>
                  </a:p>
                </c:rich>
              </c:tx>
              <c:showLegendKey val="0"/>
              <c:showVal val="1"/>
              <c:showCatName val="0"/>
              <c:showSerName val="0"/>
              <c:showPercent val="0"/>
              <c:showBubbleSize val="0"/>
            </c:dLbl>
            <c:dLbl>
              <c:idx val="1"/>
              <c:layout>
                <c:manualLayout>
                  <c:x val="2.465331278890601E-2"/>
                  <c:y val="2.0833333333333332E-2"/>
                </c:manualLayout>
              </c:layout>
              <c:tx>
                <c:rich>
                  <a:bodyPr/>
                  <a:lstStyle/>
                  <a:p>
                    <a:r>
                      <a:rPr lang="en-US" dirty="0"/>
                      <a:t>90.2%</a:t>
                    </a:r>
                  </a:p>
                </c:rich>
              </c:tx>
              <c:showLegendKey val="0"/>
              <c:showVal val="1"/>
              <c:showCatName val="0"/>
              <c:showSerName val="0"/>
              <c:showPercent val="0"/>
              <c:showBubbleSize val="0"/>
            </c:dLbl>
            <c:dLbl>
              <c:idx val="2"/>
              <c:layout>
                <c:manualLayout>
                  <c:x val="2.465331278890601E-2"/>
                  <c:y val="2.0833333333333332E-2"/>
                </c:manualLayout>
              </c:layout>
              <c:tx>
                <c:rich>
                  <a:bodyPr/>
                  <a:lstStyle/>
                  <a:p>
                    <a:r>
                      <a:rPr lang="en-US" dirty="0"/>
                      <a:t>92.7%</a:t>
                    </a:r>
                  </a:p>
                </c:rich>
              </c:tx>
              <c:showLegendKey val="0"/>
              <c:showVal val="1"/>
              <c:showCatName val="0"/>
              <c:showSerName val="0"/>
              <c:showPercent val="0"/>
              <c:showBubbleSize val="0"/>
            </c:dLbl>
            <c:dLbl>
              <c:idx val="3"/>
              <c:layout>
                <c:manualLayout>
                  <c:x val="2.465331278890601E-2"/>
                  <c:y val="2.332436946610169E-2"/>
                </c:manualLayout>
              </c:layout>
              <c:tx>
                <c:rich>
                  <a:bodyPr/>
                  <a:lstStyle/>
                  <a:p>
                    <a:r>
                      <a:rPr lang="en-US" dirty="0"/>
                      <a:t>93.2%</a:t>
                    </a:r>
                  </a:p>
                </c:rich>
              </c:tx>
              <c:showLegendKey val="0"/>
              <c:showVal val="1"/>
              <c:showCatName val="0"/>
              <c:showSerName val="0"/>
              <c:showPercent val="0"/>
              <c:showBubbleSize val="0"/>
            </c:dLbl>
            <c:dLbl>
              <c:idx val="4"/>
              <c:layout>
                <c:manualLayout>
                  <c:x val="2.2598870056497175E-2"/>
                  <c:y val="2.1225147839321067E-2"/>
                </c:manualLayout>
              </c:layout>
              <c:tx>
                <c:rich>
                  <a:bodyPr/>
                  <a:lstStyle/>
                  <a:p>
                    <a:r>
                      <a:rPr lang="en-US" dirty="0"/>
                      <a:t>93.6%</a:t>
                    </a:r>
                  </a:p>
                </c:rich>
              </c:tx>
              <c:showLegendKey val="0"/>
              <c:showVal val="1"/>
              <c:showCatName val="0"/>
              <c:showSerName val="0"/>
              <c:showPercent val="0"/>
              <c:showBubbleSize val="0"/>
            </c:dLbl>
            <c:dLbl>
              <c:idx val="5"/>
              <c:layout>
                <c:manualLayout>
                  <c:x val="2.6707755521314842E-2"/>
                  <c:y val="2.4305555555555493E-2"/>
                </c:manualLayout>
              </c:layout>
              <c:tx>
                <c:rich>
                  <a:bodyPr/>
                  <a:lstStyle/>
                  <a:p>
                    <a:r>
                      <a:rPr lang="en-US" dirty="0"/>
                      <a:t>93.7%</a:t>
                    </a:r>
                  </a:p>
                </c:rich>
              </c:tx>
              <c:showLegendKey val="0"/>
              <c:showVal val="1"/>
              <c:showCatName val="0"/>
              <c:showSerName val="0"/>
              <c:showPercent val="0"/>
              <c:showBubbleSize val="0"/>
            </c:dLbl>
            <c:dLbl>
              <c:idx val="6"/>
              <c:layout>
                <c:manualLayout>
                  <c:x val="2.391629297458894E-2"/>
                  <c:y val="2.6881720430107503E-2"/>
                </c:manualLayout>
              </c:layout>
              <c:tx>
                <c:rich>
                  <a:bodyPr/>
                  <a:lstStyle/>
                  <a:p>
                    <a:r>
                      <a:rPr lang="en-US" dirty="0"/>
                      <a:t>93.6%</a:t>
                    </a:r>
                  </a:p>
                </c:rich>
              </c:tx>
              <c:showLegendKey val="0"/>
              <c:showVal val="1"/>
              <c:showCatName val="0"/>
              <c:showSerName val="0"/>
              <c:showPercent val="0"/>
              <c:showBubbleSize val="0"/>
            </c:dLbl>
            <c:txPr>
              <a:bodyPr rot="-1500000"/>
              <a:lstStyle/>
              <a:p>
                <a:pPr>
                  <a:defRPr/>
                </a:pPr>
                <a:endParaRPr lang="en-US"/>
              </a:p>
            </c:txPr>
            <c:showLegendKey val="0"/>
            <c:showVal val="1"/>
            <c:showCatName val="0"/>
            <c:showSerName val="0"/>
            <c:showPercent val="0"/>
            <c:showBubbleSize val="0"/>
            <c:showLeaderLines val="0"/>
          </c:dLbls>
          <c:cat>
            <c:numRef>
              <c:f>Sheet1!$A$2:$A$8</c:f>
              <c:numCache>
                <c:formatCode>General</c:formatCode>
                <c:ptCount val="7"/>
                <c:pt idx="0">
                  <c:v>2007</c:v>
                </c:pt>
                <c:pt idx="1">
                  <c:v>2008</c:v>
                </c:pt>
                <c:pt idx="2">
                  <c:v>2009</c:v>
                </c:pt>
                <c:pt idx="3">
                  <c:v>2010</c:v>
                </c:pt>
                <c:pt idx="4">
                  <c:v>2011</c:v>
                </c:pt>
                <c:pt idx="5">
                  <c:v>2012</c:v>
                </c:pt>
                <c:pt idx="6">
                  <c:v>2013</c:v>
                </c:pt>
              </c:numCache>
            </c:numRef>
          </c:cat>
          <c:val>
            <c:numRef>
              <c:f>Sheet1!$C$2:$C$8</c:f>
              <c:numCache>
                <c:formatCode>0.00%</c:formatCode>
                <c:ptCount val="7"/>
                <c:pt idx="0">
                  <c:v>0.88300000000000001</c:v>
                </c:pt>
                <c:pt idx="1">
                  <c:v>0.90200000000000002</c:v>
                </c:pt>
                <c:pt idx="2">
                  <c:v>0.92700000000000005</c:v>
                </c:pt>
                <c:pt idx="3">
                  <c:v>0.93200000000000005</c:v>
                </c:pt>
                <c:pt idx="4">
                  <c:v>0.93600000000000005</c:v>
                </c:pt>
                <c:pt idx="5">
                  <c:v>0.93700000000000006</c:v>
                </c:pt>
                <c:pt idx="6">
                  <c:v>0.93600000000000005</c:v>
                </c:pt>
              </c:numCache>
            </c:numRef>
          </c:val>
        </c:ser>
        <c:ser>
          <c:idx val="2"/>
          <c:order val="2"/>
          <c:tx>
            <c:strRef>
              <c:f>Sheet1!$D$1</c:f>
              <c:strCache>
                <c:ptCount val="1"/>
                <c:pt idx="0">
                  <c:v>High School</c:v>
                </c:pt>
              </c:strCache>
            </c:strRef>
          </c:tx>
          <c:invertIfNegative val="0"/>
          <c:dLbls>
            <c:dLbl>
              <c:idx val="0"/>
              <c:layout>
                <c:manualLayout>
                  <c:x val="2.054442732408834E-2"/>
                  <c:y val="2.4305555555555556E-2"/>
                </c:manualLayout>
              </c:layout>
              <c:tx>
                <c:rich>
                  <a:bodyPr/>
                  <a:lstStyle/>
                  <a:p>
                    <a:r>
                      <a:rPr lang="en-US" dirty="0"/>
                      <a:t>82.7%</a:t>
                    </a:r>
                  </a:p>
                </c:rich>
              </c:tx>
              <c:showLegendKey val="0"/>
              <c:showVal val="1"/>
              <c:showCatName val="0"/>
              <c:showSerName val="0"/>
              <c:showPercent val="0"/>
              <c:showBubbleSize val="0"/>
            </c:dLbl>
            <c:dLbl>
              <c:idx val="1"/>
              <c:layout>
                <c:manualLayout>
                  <c:x val="2.054442732408834E-2"/>
                  <c:y val="2.0833333333333332E-2"/>
                </c:manualLayout>
              </c:layout>
              <c:tx>
                <c:rich>
                  <a:bodyPr/>
                  <a:lstStyle/>
                  <a:p>
                    <a:r>
                      <a:rPr lang="en-US" dirty="0"/>
                      <a:t>83.6%</a:t>
                    </a:r>
                  </a:p>
                </c:rich>
              </c:tx>
              <c:showLegendKey val="0"/>
              <c:showVal val="1"/>
              <c:showCatName val="0"/>
              <c:showSerName val="0"/>
              <c:showPercent val="0"/>
              <c:showBubbleSize val="0"/>
            </c:dLbl>
            <c:dLbl>
              <c:idx val="2"/>
              <c:layout>
                <c:manualLayout>
                  <c:x val="1.8489984591679508E-2"/>
                  <c:y val="2.7777504374453192E-2"/>
                </c:manualLayout>
              </c:layout>
              <c:tx>
                <c:rich>
                  <a:bodyPr/>
                  <a:lstStyle/>
                  <a:p>
                    <a:r>
                      <a:rPr lang="en-US" dirty="0"/>
                      <a:t>83.5%</a:t>
                    </a:r>
                  </a:p>
                </c:rich>
              </c:tx>
              <c:showLegendKey val="0"/>
              <c:showVal val="1"/>
              <c:showCatName val="0"/>
              <c:showSerName val="0"/>
              <c:showPercent val="0"/>
              <c:showBubbleSize val="0"/>
            </c:dLbl>
            <c:dLbl>
              <c:idx val="3"/>
              <c:layout>
                <c:manualLayout>
                  <c:x val="2.0544103789799699E-2"/>
                  <c:y val="2.0833333333333332E-2"/>
                </c:manualLayout>
              </c:layout>
              <c:tx>
                <c:rich>
                  <a:bodyPr/>
                  <a:lstStyle/>
                  <a:p>
                    <a:r>
                      <a:rPr lang="en-US" dirty="0"/>
                      <a:t>82.6%</a:t>
                    </a:r>
                  </a:p>
                </c:rich>
              </c:tx>
              <c:showLegendKey val="0"/>
              <c:showVal val="1"/>
              <c:showCatName val="0"/>
              <c:showSerName val="0"/>
              <c:showPercent val="0"/>
              <c:showBubbleSize val="0"/>
            </c:dLbl>
            <c:dLbl>
              <c:idx val="4"/>
              <c:layout>
                <c:manualLayout>
                  <c:x val="2.2598870056497099E-2"/>
                  <c:y val="1.736083770778659E-2"/>
                </c:manualLayout>
              </c:layout>
              <c:tx>
                <c:rich>
                  <a:bodyPr/>
                  <a:lstStyle/>
                  <a:p>
                    <a:r>
                      <a:rPr lang="en-US" dirty="0"/>
                      <a:t>82.3%</a:t>
                    </a:r>
                  </a:p>
                </c:rich>
              </c:tx>
              <c:showLegendKey val="0"/>
              <c:showVal val="1"/>
              <c:showCatName val="0"/>
              <c:showSerName val="0"/>
              <c:showPercent val="0"/>
              <c:showBubbleSize val="0"/>
            </c:dLbl>
            <c:dLbl>
              <c:idx val="5"/>
              <c:layout>
                <c:manualLayout>
                  <c:x val="2.6707755521314842E-2"/>
                  <c:y val="2.0833333333333332E-2"/>
                </c:manualLayout>
              </c:layout>
              <c:tx>
                <c:rich>
                  <a:bodyPr/>
                  <a:lstStyle/>
                  <a:p>
                    <a:r>
                      <a:rPr lang="en-US" dirty="0"/>
                      <a:t>81.1%</a:t>
                    </a:r>
                  </a:p>
                </c:rich>
              </c:tx>
              <c:showLegendKey val="0"/>
              <c:showVal val="1"/>
              <c:showCatName val="0"/>
              <c:showSerName val="0"/>
              <c:showPercent val="0"/>
              <c:showBubbleSize val="0"/>
            </c:dLbl>
            <c:dLbl>
              <c:idx val="6"/>
              <c:layout>
                <c:manualLayout>
                  <c:x val="2.1923268560039861E-2"/>
                  <c:y val="3.2258064516129031E-2"/>
                </c:manualLayout>
              </c:layout>
              <c:tx>
                <c:rich>
                  <a:bodyPr/>
                  <a:lstStyle/>
                  <a:p>
                    <a:r>
                      <a:rPr lang="en-US" dirty="0"/>
                      <a:t>82.1%</a:t>
                    </a:r>
                  </a:p>
                </c:rich>
              </c:tx>
              <c:showLegendKey val="0"/>
              <c:showVal val="1"/>
              <c:showCatName val="0"/>
              <c:showSerName val="0"/>
              <c:showPercent val="0"/>
              <c:showBubbleSize val="0"/>
            </c:dLbl>
            <c:txPr>
              <a:bodyPr rot="-1500000"/>
              <a:lstStyle/>
              <a:p>
                <a:pPr>
                  <a:defRPr/>
                </a:pPr>
                <a:endParaRPr lang="en-US"/>
              </a:p>
            </c:txPr>
            <c:showLegendKey val="0"/>
            <c:showVal val="1"/>
            <c:showCatName val="0"/>
            <c:showSerName val="0"/>
            <c:showPercent val="0"/>
            <c:showBubbleSize val="0"/>
            <c:showLeaderLines val="0"/>
          </c:dLbls>
          <c:cat>
            <c:numRef>
              <c:f>Sheet1!$A$2:$A$8</c:f>
              <c:numCache>
                <c:formatCode>General</c:formatCode>
                <c:ptCount val="7"/>
                <c:pt idx="0">
                  <c:v>2007</c:v>
                </c:pt>
                <c:pt idx="1">
                  <c:v>2008</c:v>
                </c:pt>
                <c:pt idx="2">
                  <c:v>2009</c:v>
                </c:pt>
                <c:pt idx="3">
                  <c:v>2010</c:v>
                </c:pt>
                <c:pt idx="4">
                  <c:v>2011</c:v>
                </c:pt>
                <c:pt idx="5">
                  <c:v>2012</c:v>
                </c:pt>
                <c:pt idx="6">
                  <c:v>2013</c:v>
                </c:pt>
              </c:numCache>
            </c:numRef>
          </c:cat>
          <c:val>
            <c:numRef>
              <c:f>Sheet1!$D$2:$D$8</c:f>
              <c:numCache>
                <c:formatCode>0.00%</c:formatCode>
                <c:ptCount val="7"/>
                <c:pt idx="0">
                  <c:v>0.82699999999999996</c:v>
                </c:pt>
                <c:pt idx="1">
                  <c:v>0.83599999999999997</c:v>
                </c:pt>
                <c:pt idx="2">
                  <c:v>0.83499999999999996</c:v>
                </c:pt>
                <c:pt idx="3">
                  <c:v>0.82599999999999996</c:v>
                </c:pt>
                <c:pt idx="4">
                  <c:v>0.82299999999999995</c:v>
                </c:pt>
                <c:pt idx="5">
                  <c:v>0.81100000000000005</c:v>
                </c:pt>
                <c:pt idx="6">
                  <c:v>0.82099999999999995</c:v>
                </c:pt>
              </c:numCache>
            </c:numRef>
          </c:val>
        </c:ser>
        <c:dLbls>
          <c:showLegendKey val="0"/>
          <c:showVal val="0"/>
          <c:showCatName val="0"/>
          <c:showSerName val="0"/>
          <c:showPercent val="0"/>
          <c:showBubbleSize val="0"/>
        </c:dLbls>
        <c:gapWidth val="150"/>
        <c:axId val="121262464"/>
        <c:axId val="121264000"/>
      </c:barChart>
      <c:catAx>
        <c:axId val="121262464"/>
        <c:scaling>
          <c:orientation val="minMax"/>
        </c:scaling>
        <c:delete val="0"/>
        <c:axPos val="b"/>
        <c:numFmt formatCode="General" sourceLinked="1"/>
        <c:majorTickMark val="out"/>
        <c:minorTickMark val="none"/>
        <c:tickLblPos val="nextTo"/>
        <c:crossAx val="121264000"/>
        <c:crosses val="autoZero"/>
        <c:auto val="1"/>
        <c:lblAlgn val="ctr"/>
        <c:lblOffset val="100"/>
        <c:noMultiLvlLbl val="0"/>
      </c:catAx>
      <c:valAx>
        <c:axId val="121264000"/>
        <c:scaling>
          <c:orientation val="minMax"/>
        </c:scaling>
        <c:delete val="1"/>
        <c:axPos val="l"/>
        <c:numFmt formatCode="0.00%" sourceLinked="1"/>
        <c:majorTickMark val="out"/>
        <c:minorTickMark val="none"/>
        <c:tickLblPos val="nextTo"/>
        <c:crossAx val="121262464"/>
        <c:crosses val="autoZero"/>
        <c:crossBetween val="between"/>
      </c:valAx>
      <c:spPr>
        <a:noFill/>
        <a:ln w="25400">
          <a:noFill/>
        </a:ln>
      </c:spPr>
    </c:plotArea>
    <c:legend>
      <c:legendPos val="r"/>
      <c:layout>
        <c:manualLayout>
          <c:xMode val="edge"/>
          <c:yMode val="edge"/>
          <c:x val="0.79619281025927224"/>
          <c:y val="2.1331747594050748E-2"/>
          <c:w val="0.19043648819706474"/>
          <c:h val="0.17771905047495598"/>
        </c:manualLayout>
      </c:layout>
      <c:overlay val="0"/>
    </c:legend>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dirty="0"/>
              <a:t>MSA Proficiency Levels - Grade 3 - Reading (Percentage)    </a:t>
            </a:r>
          </a:p>
          <a:p>
            <a:pPr>
              <a:defRPr/>
            </a:pPr>
            <a:r>
              <a:rPr lang="en-US" sz="1200" dirty="0"/>
              <a:t>Baltimore City Public Schools</a:t>
            </a:r>
          </a:p>
        </c:rich>
      </c:tx>
      <c:layout>
        <c:manualLayout>
          <c:xMode val="edge"/>
          <c:yMode val="edge"/>
          <c:x val="0.19221061309643986"/>
          <c:y val="3.3519580897701184E-2"/>
        </c:manualLayout>
      </c:layout>
      <c:overlay val="0"/>
    </c:title>
    <c:autoTitleDeleted val="0"/>
    <c:plotArea>
      <c:layout>
        <c:manualLayout>
          <c:layoutTarget val="inner"/>
          <c:xMode val="edge"/>
          <c:yMode val="edge"/>
          <c:x val="2.655165500145815E-2"/>
          <c:y val="0.25396825396825395"/>
          <c:w val="0.94437781815734567"/>
          <c:h val="0.62937912933297135"/>
        </c:manualLayout>
      </c:layout>
      <c:barChart>
        <c:barDir val="col"/>
        <c:grouping val="stacked"/>
        <c:varyColors val="0"/>
        <c:ser>
          <c:idx val="0"/>
          <c:order val="0"/>
          <c:tx>
            <c:strRef>
              <c:f>Sheet1!$B$1</c:f>
              <c:strCache>
                <c:ptCount val="1"/>
                <c:pt idx="0">
                  <c:v>Basic</c:v>
                </c:pt>
              </c:strCache>
            </c:strRef>
          </c:tx>
          <c:invertIfNegative val="0"/>
          <c:dLbls>
            <c:txPr>
              <a:bodyPr/>
              <a:lstStyle/>
              <a:p>
                <a:pPr>
                  <a:defRPr sz="900"/>
                </a:pPr>
                <a:endParaRPr lang="en-US"/>
              </a:p>
            </c:txPr>
            <c:showLegendKey val="0"/>
            <c:showVal val="1"/>
            <c:showCatName val="0"/>
            <c:showSerName val="0"/>
            <c:showPercent val="0"/>
            <c:showBubbleSize val="0"/>
            <c:showLeaderLines val="0"/>
          </c:dLbls>
          <c:cat>
            <c:numRef>
              <c:f>Sheet1!$A$2:$A$10</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Sheet1!$B$2:$B$10</c:f>
              <c:numCache>
                <c:formatCode>General</c:formatCode>
                <c:ptCount val="9"/>
                <c:pt idx="0">
                  <c:v>39</c:v>
                </c:pt>
                <c:pt idx="1">
                  <c:v>34.9</c:v>
                </c:pt>
                <c:pt idx="2">
                  <c:v>31.2</c:v>
                </c:pt>
                <c:pt idx="3">
                  <c:v>26.9</c:v>
                </c:pt>
                <c:pt idx="4">
                  <c:v>23.3</c:v>
                </c:pt>
                <c:pt idx="5">
                  <c:v>26.4</c:v>
                </c:pt>
                <c:pt idx="6">
                  <c:v>30.6</c:v>
                </c:pt>
                <c:pt idx="7">
                  <c:v>34.5</c:v>
                </c:pt>
                <c:pt idx="8">
                  <c:v>35.799999999999997</c:v>
                </c:pt>
              </c:numCache>
            </c:numRef>
          </c:val>
        </c:ser>
        <c:ser>
          <c:idx val="1"/>
          <c:order val="1"/>
          <c:tx>
            <c:strRef>
              <c:f>Sheet1!$C$1</c:f>
              <c:strCache>
                <c:ptCount val="1"/>
                <c:pt idx="0">
                  <c:v>Proficient</c:v>
                </c:pt>
              </c:strCache>
            </c:strRef>
          </c:tx>
          <c:invertIfNegative val="0"/>
          <c:dLbls>
            <c:txPr>
              <a:bodyPr/>
              <a:lstStyle/>
              <a:p>
                <a:pPr>
                  <a:defRPr sz="900"/>
                </a:pPr>
                <a:endParaRPr lang="en-US"/>
              </a:p>
            </c:txPr>
            <c:showLegendKey val="0"/>
            <c:showVal val="1"/>
            <c:showCatName val="0"/>
            <c:showSerName val="0"/>
            <c:showPercent val="0"/>
            <c:showBubbleSize val="0"/>
            <c:showLeaderLines val="0"/>
          </c:dLbls>
          <c:cat>
            <c:numRef>
              <c:f>Sheet1!$A$2:$A$10</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Sheet1!$C$2:$C$10</c:f>
              <c:numCache>
                <c:formatCode>General</c:formatCode>
                <c:ptCount val="9"/>
                <c:pt idx="0">
                  <c:v>55.8</c:v>
                </c:pt>
                <c:pt idx="1">
                  <c:v>58.8</c:v>
                </c:pt>
                <c:pt idx="2">
                  <c:v>59.8</c:v>
                </c:pt>
                <c:pt idx="3">
                  <c:v>64.8</c:v>
                </c:pt>
                <c:pt idx="4">
                  <c:v>65.2</c:v>
                </c:pt>
                <c:pt idx="5">
                  <c:v>63.7</c:v>
                </c:pt>
                <c:pt idx="6">
                  <c:v>62.3</c:v>
                </c:pt>
                <c:pt idx="7">
                  <c:v>59.3</c:v>
                </c:pt>
                <c:pt idx="8">
                  <c:v>57.5</c:v>
                </c:pt>
              </c:numCache>
            </c:numRef>
          </c:val>
        </c:ser>
        <c:ser>
          <c:idx val="2"/>
          <c:order val="2"/>
          <c:tx>
            <c:strRef>
              <c:f>Sheet1!$D$1</c:f>
              <c:strCache>
                <c:ptCount val="1"/>
                <c:pt idx="0">
                  <c:v>Advanced</c:v>
                </c:pt>
              </c:strCache>
            </c:strRef>
          </c:tx>
          <c:invertIfNegative val="0"/>
          <c:dLbls>
            <c:dLbl>
              <c:idx val="0"/>
              <c:layout>
                <c:manualLayout>
                  <c:x val="0"/>
                  <c:y val="-3.1286089238845141E-2"/>
                </c:manualLayout>
              </c:layout>
              <c:showLegendKey val="0"/>
              <c:showVal val="1"/>
              <c:showCatName val="0"/>
              <c:showSerName val="0"/>
              <c:showPercent val="0"/>
              <c:showBubbleSize val="0"/>
            </c:dLbl>
            <c:dLbl>
              <c:idx val="1"/>
              <c:layout>
                <c:manualLayout>
                  <c:x val="2.0418580908627038E-3"/>
                  <c:y val="-4.097687359895464E-2"/>
                </c:manualLayout>
              </c:layout>
              <c:showLegendKey val="0"/>
              <c:showVal val="1"/>
              <c:showCatName val="0"/>
              <c:showSerName val="0"/>
              <c:showPercent val="0"/>
              <c:showBubbleSize val="0"/>
            </c:dLbl>
            <c:dLbl>
              <c:idx val="2"/>
              <c:layout>
                <c:manualLayout>
                  <c:x val="2.136752136752137E-3"/>
                  <c:y val="-4.5977011494252873E-2"/>
                </c:manualLayout>
              </c:layout>
              <c:showLegendKey val="0"/>
              <c:showVal val="1"/>
              <c:showCatName val="0"/>
              <c:showSerName val="0"/>
              <c:showPercent val="0"/>
              <c:showBubbleSize val="0"/>
            </c:dLbl>
            <c:dLbl>
              <c:idx val="3"/>
              <c:layout>
                <c:manualLayout>
                  <c:x val="0"/>
                  <c:y val="-4.5977011494252873E-2"/>
                </c:manualLayout>
              </c:layout>
              <c:showLegendKey val="0"/>
              <c:showVal val="1"/>
              <c:showCatName val="0"/>
              <c:showSerName val="0"/>
              <c:showPercent val="0"/>
              <c:showBubbleSize val="0"/>
            </c:dLbl>
            <c:dLbl>
              <c:idx val="4"/>
              <c:layout>
                <c:manualLayout>
                  <c:x val="0"/>
                  <c:y val="-6.8965517241379309E-2"/>
                </c:manualLayout>
              </c:layout>
              <c:showLegendKey val="0"/>
              <c:showVal val="1"/>
              <c:showCatName val="0"/>
              <c:showSerName val="0"/>
              <c:showPercent val="0"/>
              <c:showBubbleSize val="0"/>
            </c:dLbl>
            <c:dLbl>
              <c:idx val="5"/>
              <c:layout>
                <c:manualLayout>
                  <c:x val="4.2735042735042739E-3"/>
                  <c:y val="-7.4712643678160925E-2"/>
                </c:manualLayout>
              </c:layout>
              <c:showLegendKey val="0"/>
              <c:showVal val="1"/>
              <c:showCatName val="0"/>
              <c:showSerName val="0"/>
              <c:showPercent val="0"/>
              <c:showBubbleSize val="0"/>
            </c:dLbl>
            <c:dLbl>
              <c:idx val="6"/>
              <c:layout>
                <c:manualLayout>
                  <c:x val="0"/>
                  <c:y val="-6.8965517241379309E-2"/>
                </c:manualLayout>
              </c:layout>
              <c:showLegendKey val="0"/>
              <c:showVal val="1"/>
              <c:showCatName val="0"/>
              <c:showSerName val="0"/>
              <c:showPercent val="0"/>
              <c:showBubbleSize val="0"/>
            </c:dLbl>
            <c:dLbl>
              <c:idx val="7"/>
              <c:layout>
                <c:manualLayout>
                  <c:x val="0"/>
                  <c:y val="-4.5977011494252873E-2"/>
                </c:manualLayout>
              </c:layout>
              <c:showLegendKey val="0"/>
              <c:showVal val="1"/>
              <c:showCatName val="0"/>
              <c:showSerName val="0"/>
              <c:showPercent val="0"/>
              <c:showBubbleSize val="0"/>
            </c:dLbl>
            <c:dLbl>
              <c:idx val="8"/>
              <c:layout>
                <c:manualLayout>
                  <c:x val="0"/>
                  <c:y val="-5.1724137931034482E-2"/>
                </c:manualLayout>
              </c:layout>
              <c:showLegendKey val="0"/>
              <c:showVal val="1"/>
              <c:showCatName val="0"/>
              <c:showSerName val="0"/>
              <c:showPercent val="0"/>
              <c:showBubbleSize val="0"/>
            </c:dLbl>
            <c:dLbl>
              <c:idx val="9"/>
              <c:layout>
                <c:manualLayout>
                  <c:x val="0"/>
                  <c:y val="-5.1724137931034482E-2"/>
                </c:manualLayout>
              </c:layout>
              <c:showLegendKey val="0"/>
              <c:showVal val="1"/>
              <c:showCatName val="0"/>
              <c:showSerName val="0"/>
              <c:showPercent val="0"/>
              <c:showBubbleSize val="0"/>
            </c:dLbl>
            <c:dLbl>
              <c:idx val="10"/>
              <c:layout>
                <c:manualLayout>
                  <c:x val="0"/>
                  <c:y val="-4.5977011494252873E-2"/>
                </c:manualLayout>
              </c:layout>
              <c:showLegendKey val="0"/>
              <c:showVal val="1"/>
              <c:showCatName val="0"/>
              <c:showSerName val="0"/>
              <c:showPercent val="0"/>
              <c:showBubbleSize val="0"/>
            </c:dLbl>
            <c:numFmt formatCode="#,##0.0" sourceLinked="0"/>
            <c:txPr>
              <a:bodyPr/>
              <a:lstStyle/>
              <a:p>
                <a:pPr>
                  <a:defRPr sz="900"/>
                </a:pPr>
                <a:endParaRPr lang="en-US"/>
              </a:p>
            </c:txPr>
            <c:showLegendKey val="0"/>
            <c:showVal val="1"/>
            <c:showCatName val="0"/>
            <c:showSerName val="0"/>
            <c:showPercent val="0"/>
            <c:showBubbleSize val="0"/>
            <c:showLeaderLines val="0"/>
          </c:dLbls>
          <c:cat>
            <c:numRef>
              <c:f>Sheet1!$A$2:$A$10</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Sheet1!$D$2:$D$10</c:f>
              <c:numCache>
                <c:formatCode>General</c:formatCode>
                <c:ptCount val="9"/>
                <c:pt idx="0">
                  <c:v>5.2</c:v>
                </c:pt>
                <c:pt idx="1">
                  <c:v>6.3</c:v>
                </c:pt>
                <c:pt idx="2">
                  <c:v>9</c:v>
                </c:pt>
                <c:pt idx="3">
                  <c:v>8.3000000000000007</c:v>
                </c:pt>
                <c:pt idx="4">
                  <c:v>11.5</c:v>
                </c:pt>
                <c:pt idx="5">
                  <c:v>10</c:v>
                </c:pt>
                <c:pt idx="6">
                  <c:v>7.1</c:v>
                </c:pt>
                <c:pt idx="7">
                  <c:v>6.2</c:v>
                </c:pt>
                <c:pt idx="8">
                  <c:v>7.1</c:v>
                </c:pt>
              </c:numCache>
            </c:numRef>
          </c:val>
        </c:ser>
        <c:dLbls>
          <c:showLegendKey val="0"/>
          <c:showVal val="0"/>
          <c:showCatName val="0"/>
          <c:showSerName val="0"/>
          <c:showPercent val="0"/>
          <c:showBubbleSize val="0"/>
        </c:dLbls>
        <c:gapWidth val="228"/>
        <c:overlap val="100"/>
        <c:axId val="121367168"/>
        <c:axId val="121385344"/>
      </c:barChart>
      <c:catAx>
        <c:axId val="121367168"/>
        <c:scaling>
          <c:orientation val="minMax"/>
        </c:scaling>
        <c:delete val="0"/>
        <c:axPos val="b"/>
        <c:numFmt formatCode="General" sourceLinked="1"/>
        <c:majorTickMark val="out"/>
        <c:minorTickMark val="none"/>
        <c:tickLblPos val="nextTo"/>
        <c:txPr>
          <a:bodyPr/>
          <a:lstStyle/>
          <a:p>
            <a:pPr>
              <a:defRPr sz="1000"/>
            </a:pPr>
            <a:endParaRPr lang="en-US"/>
          </a:p>
        </c:txPr>
        <c:crossAx val="121385344"/>
        <c:crosses val="autoZero"/>
        <c:auto val="1"/>
        <c:lblAlgn val="ctr"/>
        <c:lblOffset val="100"/>
        <c:noMultiLvlLbl val="0"/>
      </c:catAx>
      <c:valAx>
        <c:axId val="121385344"/>
        <c:scaling>
          <c:orientation val="minMax"/>
        </c:scaling>
        <c:delete val="1"/>
        <c:axPos val="l"/>
        <c:numFmt formatCode="General" sourceLinked="1"/>
        <c:majorTickMark val="out"/>
        <c:minorTickMark val="none"/>
        <c:tickLblPos val="nextTo"/>
        <c:crossAx val="121367168"/>
        <c:crosses val="autoZero"/>
        <c:crossBetween val="between"/>
      </c:valAx>
    </c:plotArea>
    <c:legend>
      <c:legendPos val="r"/>
      <c:layout>
        <c:manualLayout>
          <c:xMode val="edge"/>
          <c:yMode val="edge"/>
          <c:x val="0.8737275809273839"/>
          <c:y val="3.5220597425321847E-2"/>
          <c:w val="0.11238353018372703"/>
          <c:h val="0.2113045244344457"/>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200" dirty="0"/>
              <a:t>Baltimore Citizen Perception of Safety </a:t>
            </a:r>
          </a:p>
          <a:p>
            <a:pPr>
              <a:defRPr/>
            </a:pPr>
            <a:r>
              <a:rPr lang="en-US" sz="1200" dirty="0"/>
              <a:t>"Very</a:t>
            </a:r>
            <a:r>
              <a:rPr lang="en-US" sz="1200" baseline="0" dirty="0"/>
              <a:t> Safe" or "Safe" Responses (Percentage)</a:t>
            </a:r>
            <a:endParaRPr lang="en-US" sz="1200" dirty="0"/>
          </a:p>
        </c:rich>
      </c:tx>
      <c:layout>
        <c:manualLayout>
          <c:xMode val="edge"/>
          <c:yMode val="edge"/>
          <c:x val="0.1891336659840597"/>
          <c:y val="3.5714109743502281E-2"/>
        </c:manualLayout>
      </c:layout>
      <c:overlay val="0"/>
    </c:title>
    <c:autoTitleDeleted val="0"/>
    <c:plotArea>
      <c:layout>
        <c:manualLayout>
          <c:layoutTarget val="inner"/>
          <c:xMode val="edge"/>
          <c:yMode val="edge"/>
          <c:x val="6.5892148096872508E-2"/>
          <c:y val="0.2892903910476895"/>
          <c:w val="0.90598232913193544"/>
          <c:h val="0.52812075385883628"/>
        </c:manualLayout>
      </c:layout>
      <c:barChart>
        <c:barDir val="col"/>
        <c:grouping val="clustered"/>
        <c:varyColors val="0"/>
        <c:ser>
          <c:idx val="0"/>
          <c:order val="0"/>
          <c:tx>
            <c:strRef>
              <c:f>Sheet1!$B$1</c:f>
              <c:strCache>
                <c:ptCount val="1"/>
                <c:pt idx="0">
                  <c:v>2009</c:v>
                </c:pt>
              </c:strCache>
            </c:strRef>
          </c:tx>
          <c:invertIfNegative val="0"/>
          <c:dLbls>
            <c:dLbl>
              <c:idx val="0"/>
              <c:layout>
                <c:manualLayout>
                  <c:x val="3.6380172805820826E-3"/>
                  <c:y val="2.7777777777777776E-2"/>
                </c:manualLayout>
              </c:layout>
              <c:tx>
                <c:rich>
                  <a:bodyPr/>
                  <a:lstStyle/>
                  <a:p>
                    <a:r>
                      <a:rPr lang="en-US" sz="850" baseline="0" dirty="0"/>
                      <a:t>92</a:t>
                    </a:r>
                    <a:endParaRPr lang="en-US" dirty="0"/>
                  </a:p>
                </c:rich>
              </c:tx>
              <c:showLegendKey val="0"/>
              <c:showVal val="1"/>
              <c:showCatName val="0"/>
              <c:showSerName val="0"/>
              <c:showPercent val="0"/>
              <c:showBubbleSize val="0"/>
            </c:dLbl>
            <c:dLbl>
              <c:idx val="1"/>
              <c:layout>
                <c:manualLayout>
                  <c:x val="-3.3348106498497118E-17"/>
                  <c:y val="2.7777777777777776E-2"/>
                </c:manualLayout>
              </c:layout>
              <c:tx>
                <c:rich>
                  <a:bodyPr/>
                  <a:lstStyle/>
                  <a:p>
                    <a:r>
                      <a:rPr lang="en-US" sz="850" baseline="0" dirty="0"/>
                      <a:t>68</a:t>
                    </a:r>
                    <a:endParaRPr lang="en-US" dirty="0"/>
                  </a:p>
                </c:rich>
              </c:tx>
              <c:showLegendKey val="0"/>
              <c:showVal val="1"/>
              <c:showCatName val="0"/>
              <c:showSerName val="0"/>
              <c:showPercent val="0"/>
              <c:showBubbleSize val="0"/>
            </c:dLbl>
            <c:dLbl>
              <c:idx val="2"/>
              <c:layout>
                <c:manualLayout>
                  <c:x val="0"/>
                  <c:y val="1.9840957380327422E-2"/>
                </c:manualLayout>
              </c:layout>
              <c:tx>
                <c:rich>
                  <a:bodyPr/>
                  <a:lstStyle/>
                  <a:p>
                    <a:r>
                      <a:rPr lang="en-US" sz="850" baseline="0" dirty="0"/>
                      <a:t>78</a:t>
                    </a:r>
                    <a:endParaRPr lang="en-US" dirty="0"/>
                  </a:p>
                </c:rich>
              </c:tx>
              <c:showLegendKey val="0"/>
              <c:showVal val="1"/>
              <c:showCatName val="0"/>
              <c:showSerName val="0"/>
              <c:showPercent val="0"/>
              <c:showBubbleSize val="0"/>
            </c:dLbl>
            <c:dLbl>
              <c:idx val="3"/>
              <c:layout>
                <c:manualLayout>
                  <c:x val="1.8190086402910413E-3"/>
                  <c:y val="2.3809523809523808E-2"/>
                </c:manualLayout>
              </c:layout>
              <c:tx>
                <c:rich>
                  <a:bodyPr/>
                  <a:lstStyle/>
                  <a:p>
                    <a:r>
                      <a:rPr lang="en-US" sz="850" baseline="0" dirty="0"/>
                      <a:t>37</a:t>
                    </a:r>
                    <a:endParaRPr lang="en-US" dirty="0"/>
                  </a:p>
                </c:rich>
              </c:tx>
              <c:showLegendKey val="0"/>
              <c:showVal val="1"/>
              <c:showCatName val="0"/>
              <c:showSerName val="0"/>
              <c:showPercent val="0"/>
              <c:showBubbleSize val="0"/>
            </c:dLbl>
            <c:dLbl>
              <c:idx val="4"/>
              <c:layout>
                <c:manualLayout>
                  <c:x val="0"/>
                  <c:y val="2.7777777777777703E-2"/>
                </c:manualLayout>
              </c:layout>
              <c:tx>
                <c:rich>
                  <a:bodyPr/>
                  <a:lstStyle/>
                  <a:p>
                    <a:r>
                      <a:rPr lang="en-US" sz="850" baseline="0" dirty="0"/>
                      <a:t>69</a:t>
                    </a:r>
                    <a:endParaRPr lang="en-US" dirty="0"/>
                  </a:p>
                </c:rich>
              </c:tx>
              <c:showLegendKey val="0"/>
              <c:showVal val="1"/>
              <c:showCatName val="0"/>
              <c:showSerName val="0"/>
              <c:showPercent val="0"/>
              <c:showBubbleSize val="0"/>
            </c:dLbl>
            <c:txPr>
              <a:bodyPr rot="-1500000"/>
              <a:lstStyle/>
              <a:p>
                <a:pPr>
                  <a:defRPr sz="850" baseline="0"/>
                </a:pPr>
                <a:endParaRPr lang="en-US"/>
              </a:p>
            </c:txPr>
            <c:showLegendKey val="0"/>
            <c:showVal val="1"/>
            <c:showCatName val="0"/>
            <c:showSerName val="0"/>
            <c:showPercent val="0"/>
            <c:showBubbleSize val="0"/>
            <c:showLeaderLines val="0"/>
          </c:dLbls>
          <c:cat>
            <c:strRef>
              <c:f>Sheet1!$A$2:$A$6</c:f>
              <c:strCache>
                <c:ptCount val="5"/>
                <c:pt idx="0">
                  <c:v>Neighborhood - Day</c:v>
                </c:pt>
                <c:pt idx="1">
                  <c:v>Neighborhood - Night</c:v>
                </c:pt>
                <c:pt idx="2">
                  <c:v>Downtown - Day</c:v>
                </c:pt>
                <c:pt idx="3">
                  <c:v>Downtown - Night</c:v>
                </c:pt>
                <c:pt idx="4">
                  <c:v>Average</c:v>
                </c:pt>
              </c:strCache>
            </c:strRef>
          </c:cat>
          <c:val>
            <c:numRef>
              <c:f>Sheet1!$B$2:$B$6</c:f>
              <c:numCache>
                <c:formatCode>General</c:formatCode>
                <c:ptCount val="5"/>
                <c:pt idx="0">
                  <c:v>93</c:v>
                </c:pt>
                <c:pt idx="1">
                  <c:v>68</c:v>
                </c:pt>
                <c:pt idx="2">
                  <c:v>79</c:v>
                </c:pt>
                <c:pt idx="3">
                  <c:v>36</c:v>
                </c:pt>
                <c:pt idx="4">
                  <c:v>69</c:v>
                </c:pt>
              </c:numCache>
            </c:numRef>
          </c:val>
        </c:ser>
        <c:ser>
          <c:idx val="1"/>
          <c:order val="1"/>
          <c:tx>
            <c:strRef>
              <c:f>Sheet1!$C$1</c:f>
              <c:strCache>
                <c:ptCount val="1"/>
                <c:pt idx="0">
                  <c:v>2010</c:v>
                </c:pt>
              </c:strCache>
            </c:strRef>
          </c:tx>
          <c:invertIfNegative val="0"/>
          <c:dLbls>
            <c:dLbl>
              <c:idx val="0"/>
              <c:layout>
                <c:manualLayout>
                  <c:x val="-1.6674053249248559E-17"/>
                  <c:y val="2.3809523809523808E-2"/>
                </c:manualLayout>
              </c:layout>
              <c:showLegendKey val="0"/>
              <c:showVal val="1"/>
              <c:showCatName val="0"/>
              <c:showSerName val="0"/>
              <c:showPercent val="0"/>
              <c:showBubbleSize val="0"/>
            </c:dLbl>
            <c:dLbl>
              <c:idx val="1"/>
              <c:layout>
                <c:manualLayout>
                  <c:x val="0"/>
                  <c:y val="2.3809523809523808E-2"/>
                </c:manualLayout>
              </c:layout>
              <c:showLegendKey val="0"/>
              <c:showVal val="1"/>
              <c:showCatName val="0"/>
              <c:showSerName val="0"/>
              <c:showPercent val="0"/>
              <c:showBubbleSize val="0"/>
            </c:dLbl>
            <c:dLbl>
              <c:idx val="2"/>
              <c:layout>
                <c:manualLayout>
                  <c:x val="-6.6696212996994236E-17"/>
                  <c:y val="2.3809523809523808E-2"/>
                </c:manualLayout>
              </c:layout>
              <c:showLegendKey val="0"/>
              <c:showVal val="1"/>
              <c:showCatName val="0"/>
              <c:showSerName val="0"/>
              <c:showPercent val="0"/>
              <c:showBubbleSize val="0"/>
            </c:dLbl>
            <c:dLbl>
              <c:idx val="3"/>
              <c:layout>
                <c:manualLayout>
                  <c:x val="0"/>
                  <c:y val="1.9841269841269767E-2"/>
                </c:manualLayout>
              </c:layout>
              <c:showLegendKey val="0"/>
              <c:showVal val="1"/>
              <c:showCatName val="0"/>
              <c:showSerName val="0"/>
              <c:showPercent val="0"/>
              <c:showBubbleSize val="0"/>
            </c:dLbl>
            <c:dLbl>
              <c:idx val="4"/>
              <c:layout>
                <c:manualLayout>
                  <c:x val="0"/>
                  <c:y val="2.3809523809523808E-2"/>
                </c:manualLayout>
              </c:layout>
              <c:showLegendKey val="0"/>
              <c:showVal val="1"/>
              <c:showCatName val="0"/>
              <c:showSerName val="0"/>
              <c:showPercent val="0"/>
              <c:showBubbleSize val="0"/>
            </c:dLbl>
            <c:txPr>
              <a:bodyPr rot="-1500000"/>
              <a:lstStyle/>
              <a:p>
                <a:pPr>
                  <a:defRPr sz="850" baseline="0"/>
                </a:pPr>
                <a:endParaRPr lang="en-US"/>
              </a:p>
            </c:txPr>
            <c:showLegendKey val="0"/>
            <c:showVal val="1"/>
            <c:showCatName val="0"/>
            <c:showSerName val="0"/>
            <c:showPercent val="0"/>
            <c:showBubbleSize val="0"/>
            <c:showLeaderLines val="0"/>
          </c:dLbls>
          <c:cat>
            <c:strRef>
              <c:f>Sheet1!$A$2:$A$6</c:f>
              <c:strCache>
                <c:ptCount val="5"/>
                <c:pt idx="0">
                  <c:v>Neighborhood - Day</c:v>
                </c:pt>
                <c:pt idx="1">
                  <c:v>Neighborhood - Night</c:v>
                </c:pt>
                <c:pt idx="2">
                  <c:v>Downtown - Day</c:v>
                </c:pt>
                <c:pt idx="3">
                  <c:v>Downtown - Night</c:v>
                </c:pt>
                <c:pt idx="4">
                  <c:v>Average</c:v>
                </c:pt>
              </c:strCache>
            </c:strRef>
          </c:cat>
          <c:val>
            <c:numRef>
              <c:f>Sheet1!$C$2:$C$6</c:f>
              <c:numCache>
                <c:formatCode>General</c:formatCode>
                <c:ptCount val="5"/>
                <c:pt idx="0">
                  <c:v>92</c:v>
                </c:pt>
                <c:pt idx="1">
                  <c:v>68</c:v>
                </c:pt>
                <c:pt idx="2">
                  <c:v>78</c:v>
                </c:pt>
                <c:pt idx="3">
                  <c:v>37</c:v>
                </c:pt>
                <c:pt idx="4">
                  <c:v>69</c:v>
                </c:pt>
              </c:numCache>
            </c:numRef>
          </c:val>
        </c:ser>
        <c:ser>
          <c:idx val="2"/>
          <c:order val="2"/>
          <c:tx>
            <c:strRef>
              <c:f>Sheet1!$D$1</c:f>
              <c:strCache>
                <c:ptCount val="1"/>
                <c:pt idx="0">
                  <c:v>2011</c:v>
                </c:pt>
              </c:strCache>
            </c:strRef>
          </c:tx>
          <c:invertIfNegative val="0"/>
          <c:dLbls>
            <c:dLbl>
              <c:idx val="0"/>
              <c:layout>
                <c:manualLayout>
                  <c:x val="0"/>
                  <c:y val="1.4598540145985401E-2"/>
                </c:manualLayout>
              </c:layout>
              <c:showLegendKey val="0"/>
              <c:showVal val="1"/>
              <c:showCatName val="0"/>
              <c:showSerName val="0"/>
              <c:showPercent val="0"/>
              <c:showBubbleSize val="0"/>
            </c:dLbl>
            <c:dLbl>
              <c:idx val="1"/>
              <c:layout>
                <c:manualLayout>
                  <c:x val="-4.4769527588641733E-17"/>
                  <c:y val="1.4598540145985358E-2"/>
                </c:manualLayout>
              </c:layout>
              <c:showLegendKey val="0"/>
              <c:showVal val="1"/>
              <c:showCatName val="0"/>
              <c:showSerName val="0"/>
              <c:showPercent val="0"/>
              <c:showBubbleSize val="0"/>
            </c:dLbl>
            <c:dLbl>
              <c:idx val="2"/>
              <c:layout>
                <c:manualLayout>
                  <c:x val="-8.9539055177283466E-17"/>
                  <c:y val="1.4598540145985401E-2"/>
                </c:manualLayout>
              </c:layout>
              <c:showLegendKey val="0"/>
              <c:showVal val="1"/>
              <c:showCatName val="0"/>
              <c:showSerName val="0"/>
              <c:showPercent val="0"/>
              <c:showBubbleSize val="0"/>
            </c:dLbl>
            <c:dLbl>
              <c:idx val="3"/>
              <c:layout>
                <c:manualLayout>
                  <c:x val="8.9539055177283466E-17"/>
                  <c:y val="1.4598540145985401E-2"/>
                </c:manualLayout>
              </c:layout>
              <c:showLegendKey val="0"/>
              <c:showVal val="1"/>
              <c:showCatName val="0"/>
              <c:showSerName val="0"/>
              <c:showPercent val="0"/>
              <c:showBubbleSize val="0"/>
            </c:dLbl>
            <c:dLbl>
              <c:idx val="4"/>
              <c:layout>
                <c:manualLayout>
                  <c:x val="0"/>
                  <c:y val="1.4598540145985401E-2"/>
                </c:manualLayout>
              </c:layout>
              <c:showLegendKey val="0"/>
              <c:showVal val="1"/>
              <c:showCatName val="0"/>
              <c:showSerName val="0"/>
              <c:showPercent val="0"/>
              <c:showBubbleSize val="0"/>
            </c:dLbl>
            <c:txPr>
              <a:bodyPr rot="-1500000"/>
              <a:lstStyle/>
              <a:p>
                <a:pPr>
                  <a:defRPr sz="850" baseline="0"/>
                </a:pPr>
                <a:endParaRPr lang="en-US"/>
              </a:p>
            </c:txPr>
            <c:showLegendKey val="0"/>
            <c:showVal val="1"/>
            <c:showCatName val="0"/>
            <c:showSerName val="0"/>
            <c:showPercent val="0"/>
            <c:showBubbleSize val="0"/>
            <c:showLeaderLines val="0"/>
          </c:dLbls>
          <c:cat>
            <c:strRef>
              <c:f>Sheet1!$A$2:$A$6</c:f>
              <c:strCache>
                <c:ptCount val="5"/>
                <c:pt idx="0">
                  <c:v>Neighborhood - Day</c:v>
                </c:pt>
                <c:pt idx="1">
                  <c:v>Neighborhood - Night</c:v>
                </c:pt>
                <c:pt idx="2">
                  <c:v>Downtown - Day</c:v>
                </c:pt>
                <c:pt idx="3">
                  <c:v>Downtown - Night</c:v>
                </c:pt>
                <c:pt idx="4">
                  <c:v>Average</c:v>
                </c:pt>
              </c:strCache>
            </c:strRef>
          </c:cat>
          <c:val>
            <c:numRef>
              <c:f>Sheet1!$D$2:$D$6</c:f>
              <c:numCache>
                <c:formatCode>General</c:formatCode>
                <c:ptCount val="5"/>
                <c:pt idx="0">
                  <c:v>89</c:v>
                </c:pt>
                <c:pt idx="1">
                  <c:v>64</c:v>
                </c:pt>
                <c:pt idx="2">
                  <c:v>74</c:v>
                </c:pt>
                <c:pt idx="3">
                  <c:v>29</c:v>
                </c:pt>
                <c:pt idx="4">
                  <c:v>63</c:v>
                </c:pt>
              </c:numCache>
            </c:numRef>
          </c:val>
        </c:ser>
        <c:ser>
          <c:idx val="3"/>
          <c:order val="3"/>
          <c:tx>
            <c:strRef>
              <c:f>Sheet1!$E$1</c:f>
              <c:strCache>
                <c:ptCount val="1"/>
                <c:pt idx="0">
                  <c:v>2012</c:v>
                </c:pt>
              </c:strCache>
            </c:strRef>
          </c:tx>
          <c:invertIfNegative val="0"/>
          <c:dLbls>
            <c:dLbl>
              <c:idx val="0"/>
              <c:layout>
                <c:manualLayout>
                  <c:x val="0"/>
                  <c:y val="1.4598540145985358E-2"/>
                </c:manualLayout>
              </c:layout>
              <c:showLegendKey val="0"/>
              <c:showVal val="1"/>
              <c:showCatName val="0"/>
              <c:showSerName val="0"/>
              <c:showPercent val="0"/>
              <c:showBubbleSize val="0"/>
            </c:dLbl>
            <c:dLbl>
              <c:idx val="1"/>
              <c:layout>
                <c:manualLayout>
                  <c:x val="4.4769527588641733E-17"/>
                  <c:y val="1.4598540145985358E-2"/>
                </c:manualLayout>
              </c:layout>
              <c:showLegendKey val="0"/>
              <c:showVal val="1"/>
              <c:showCatName val="0"/>
              <c:showSerName val="0"/>
              <c:showPercent val="0"/>
              <c:showBubbleSize val="0"/>
            </c:dLbl>
            <c:dLbl>
              <c:idx val="2"/>
              <c:layout>
                <c:manualLayout>
                  <c:x val="0"/>
                  <c:y val="1.9464720194647157E-2"/>
                </c:manualLayout>
              </c:layout>
              <c:showLegendKey val="0"/>
              <c:showVal val="1"/>
              <c:showCatName val="0"/>
              <c:showSerName val="0"/>
              <c:showPercent val="0"/>
              <c:showBubbleSize val="0"/>
            </c:dLbl>
            <c:dLbl>
              <c:idx val="3"/>
              <c:layout>
                <c:manualLayout>
                  <c:x val="-8.9539055177283466E-17"/>
                  <c:y val="1.4598540145985401E-2"/>
                </c:manualLayout>
              </c:layout>
              <c:showLegendKey val="0"/>
              <c:showVal val="1"/>
              <c:showCatName val="0"/>
              <c:showSerName val="0"/>
              <c:showPercent val="0"/>
              <c:showBubbleSize val="0"/>
            </c:dLbl>
            <c:dLbl>
              <c:idx val="4"/>
              <c:layout>
                <c:manualLayout>
                  <c:x val="9.768009768009768E-3"/>
                  <c:y val="1.9464720194647202E-2"/>
                </c:manualLayout>
              </c:layout>
              <c:tx>
                <c:rich>
                  <a:bodyPr/>
                  <a:lstStyle/>
                  <a:p>
                    <a:r>
                      <a:rPr lang="en-US" dirty="0"/>
                      <a:t>65</a:t>
                    </a:r>
                  </a:p>
                </c:rich>
              </c:tx>
              <c:showLegendKey val="0"/>
              <c:showVal val="1"/>
              <c:showCatName val="0"/>
              <c:showSerName val="0"/>
              <c:showPercent val="0"/>
              <c:showBubbleSize val="0"/>
            </c:dLbl>
            <c:txPr>
              <a:bodyPr rot="-1500000"/>
              <a:lstStyle/>
              <a:p>
                <a:pPr>
                  <a:defRPr sz="850" baseline="0"/>
                </a:pPr>
                <a:endParaRPr lang="en-US"/>
              </a:p>
            </c:txPr>
            <c:showLegendKey val="0"/>
            <c:showVal val="1"/>
            <c:showCatName val="0"/>
            <c:showSerName val="0"/>
            <c:showPercent val="0"/>
            <c:showBubbleSize val="0"/>
            <c:showLeaderLines val="0"/>
          </c:dLbls>
          <c:cat>
            <c:strRef>
              <c:f>Sheet1!$A$2:$A$6</c:f>
              <c:strCache>
                <c:ptCount val="5"/>
                <c:pt idx="0">
                  <c:v>Neighborhood - Day</c:v>
                </c:pt>
                <c:pt idx="1">
                  <c:v>Neighborhood - Night</c:v>
                </c:pt>
                <c:pt idx="2">
                  <c:v>Downtown - Day</c:v>
                </c:pt>
                <c:pt idx="3">
                  <c:v>Downtown - Night</c:v>
                </c:pt>
                <c:pt idx="4">
                  <c:v>Average</c:v>
                </c:pt>
              </c:strCache>
            </c:strRef>
          </c:cat>
          <c:val>
            <c:numRef>
              <c:f>Sheet1!$E$2:$E$6</c:f>
              <c:numCache>
                <c:formatCode>General</c:formatCode>
                <c:ptCount val="5"/>
                <c:pt idx="0">
                  <c:v>88</c:v>
                </c:pt>
                <c:pt idx="1">
                  <c:v>66</c:v>
                </c:pt>
                <c:pt idx="2">
                  <c:v>73</c:v>
                </c:pt>
                <c:pt idx="3">
                  <c:v>34</c:v>
                </c:pt>
                <c:pt idx="4">
                  <c:v>65.25</c:v>
                </c:pt>
              </c:numCache>
            </c:numRef>
          </c:val>
        </c:ser>
        <c:ser>
          <c:idx val="4"/>
          <c:order val="4"/>
          <c:tx>
            <c:strRef>
              <c:f>Sheet1!$F$1</c:f>
              <c:strCache>
                <c:ptCount val="1"/>
                <c:pt idx="0">
                  <c:v>2013</c:v>
                </c:pt>
              </c:strCache>
            </c:strRef>
          </c:tx>
          <c:invertIfNegative val="0"/>
          <c:dLbls>
            <c:dLbl>
              <c:idx val="4"/>
              <c:layout>
                <c:manualLayout>
                  <c:x val="2.0066889632107024E-2"/>
                  <c:y val="4.8134777376654635E-3"/>
                </c:manualLayout>
              </c:layout>
              <c:tx>
                <c:rich>
                  <a:bodyPr/>
                  <a:lstStyle/>
                  <a:p>
                    <a:r>
                      <a:rPr lang="en-US" dirty="0" smtClean="0"/>
                      <a:t>66</a:t>
                    </a:r>
                    <a:endParaRPr lang="en-US" dirty="0"/>
                  </a:p>
                </c:rich>
              </c:tx>
              <c:showLegendKey val="0"/>
              <c:showVal val="1"/>
              <c:showCatName val="0"/>
              <c:showSerName val="0"/>
              <c:showPercent val="0"/>
              <c:showBubbleSize val="0"/>
            </c:dLbl>
            <c:txPr>
              <a:bodyPr rot="-1500000"/>
              <a:lstStyle/>
              <a:p>
                <a:pPr>
                  <a:defRPr sz="850"/>
                </a:pPr>
                <a:endParaRPr lang="en-US"/>
              </a:p>
            </c:txPr>
            <c:showLegendKey val="0"/>
            <c:showVal val="1"/>
            <c:showCatName val="0"/>
            <c:showSerName val="0"/>
            <c:showPercent val="0"/>
            <c:showBubbleSize val="0"/>
            <c:showLeaderLines val="0"/>
          </c:dLbls>
          <c:cat>
            <c:strRef>
              <c:f>Sheet1!$A$2:$A$6</c:f>
              <c:strCache>
                <c:ptCount val="5"/>
                <c:pt idx="0">
                  <c:v>Neighborhood - Day</c:v>
                </c:pt>
                <c:pt idx="1">
                  <c:v>Neighborhood - Night</c:v>
                </c:pt>
                <c:pt idx="2">
                  <c:v>Downtown - Day</c:v>
                </c:pt>
                <c:pt idx="3">
                  <c:v>Downtown - Night</c:v>
                </c:pt>
                <c:pt idx="4">
                  <c:v>Average</c:v>
                </c:pt>
              </c:strCache>
            </c:strRef>
          </c:cat>
          <c:val>
            <c:numRef>
              <c:f>Sheet1!$F$2:$F$6</c:f>
              <c:numCache>
                <c:formatCode>General</c:formatCode>
                <c:ptCount val="5"/>
                <c:pt idx="0">
                  <c:v>91</c:v>
                </c:pt>
                <c:pt idx="1">
                  <c:v>69</c:v>
                </c:pt>
                <c:pt idx="2">
                  <c:v>75</c:v>
                </c:pt>
                <c:pt idx="3">
                  <c:v>30</c:v>
                </c:pt>
                <c:pt idx="4">
                  <c:v>66.25</c:v>
                </c:pt>
              </c:numCache>
            </c:numRef>
          </c:val>
        </c:ser>
        <c:dLbls>
          <c:showLegendKey val="0"/>
          <c:showVal val="0"/>
          <c:showCatName val="0"/>
          <c:showSerName val="0"/>
          <c:showPercent val="0"/>
          <c:showBubbleSize val="0"/>
        </c:dLbls>
        <c:gapWidth val="150"/>
        <c:axId val="29900160"/>
        <c:axId val="29971584"/>
      </c:barChart>
      <c:catAx>
        <c:axId val="29900160"/>
        <c:scaling>
          <c:orientation val="minMax"/>
        </c:scaling>
        <c:delete val="0"/>
        <c:axPos val="b"/>
        <c:majorTickMark val="out"/>
        <c:minorTickMark val="none"/>
        <c:tickLblPos val="nextTo"/>
        <c:crossAx val="29971584"/>
        <c:crosses val="autoZero"/>
        <c:auto val="1"/>
        <c:lblAlgn val="ctr"/>
        <c:lblOffset val="100"/>
        <c:noMultiLvlLbl val="0"/>
      </c:catAx>
      <c:valAx>
        <c:axId val="29971584"/>
        <c:scaling>
          <c:orientation val="minMax"/>
        </c:scaling>
        <c:delete val="0"/>
        <c:axPos val="l"/>
        <c:numFmt formatCode="General" sourceLinked="1"/>
        <c:majorTickMark val="out"/>
        <c:minorTickMark val="none"/>
        <c:tickLblPos val="nextTo"/>
        <c:crossAx val="29900160"/>
        <c:crosses val="autoZero"/>
        <c:crossBetween val="between"/>
      </c:valAx>
    </c:plotArea>
    <c:legend>
      <c:legendPos val="r"/>
      <c:layout>
        <c:manualLayout>
          <c:xMode val="edge"/>
          <c:yMode val="edge"/>
          <c:x val="0.77917186773058045"/>
          <c:y val="3.9353439310652209E-2"/>
          <c:w val="0.2208281322694195"/>
          <c:h val="0.22341548461676947"/>
        </c:manualLayout>
      </c:layout>
      <c:overlay val="0"/>
    </c:legend>
    <c:plotVisOnly val="1"/>
    <c:dispBlanksAs val="gap"/>
    <c:showDLblsOverMax val="0"/>
  </c:chart>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200" dirty="0"/>
              <a:t>Baltimore's</a:t>
            </a:r>
            <a:r>
              <a:rPr lang="en-US" sz="1200" baseline="0" dirty="0"/>
              <a:t> Violent Crime Rate per 100,000 People</a:t>
            </a:r>
            <a:endParaRPr lang="en-US" sz="1200" dirty="0"/>
          </a:p>
        </c:rich>
      </c:tx>
      <c:layout/>
      <c:overlay val="0"/>
    </c:title>
    <c:autoTitleDeleted val="0"/>
    <c:plotArea>
      <c:layout/>
      <c:barChart>
        <c:barDir val="col"/>
        <c:grouping val="clustered"/>
        <c:varyColors val="0"/>
        <c:ser>
          <c:idx val="0"/>
          <c:order val="0"/>
          <c:tx>
            <c:strRef>
              <c:f>Sheet1!$B$1</c:f>
              <c:strCache>
                <c:ptCount val="1"/>
                <c:pt idx="0">
                  <c:v>Column3</c:v>
                </c:pt>
              </c:strCache>
            </c:strRef>
          </c:tx>
          <c:invertIfNegative val="0"/>
          <c:dLbls>
            <c:dLbl>
              <c:idx val="0"/>
              <c:layout/>
              <c:tx>
                <c:rich>
                  <a:bodyPr/>
                  <a:lstStyle/>
                  <a:p>
                    <a:r>
                      <a:rPr lang="en-US" sz="800" dirty="0"/>
                      <a:t>1,696</a:t>
                    </a:r>
                  </a:p>
                </c:rich>
              </c:tx>
              <c:showLegendKey val="0"/>
              <c:showVal val="1"/>
              <c:showCatName val="0"/>
              <c:showSerName val="0"/>
              <c:showPercent val="0"/>
              <c:showBubbleSize val="0"/>
            </c:dLbl>
            <c:dLbl>
              <c:idx val="1"/>
              <c:layout/>
              <c:tx>
                <c:rich>
                  <a:bodyPr/>
                  <a:lstStyle/>
                  <a:p>
                    <a:r>
                      <a:rPr lang="en-US" sz="800" dirty="0"/>
                      <a:t>1,631</a:t>
                    </a:r>
                  </a:p>
                </c:rich>
              </c:tx>
              <c:showLegendKey val="0"/>
              <c:showVal val="1"/>
              <c:showCatName val="0"/>
              <c:showSerName val="0"/>
              <c:showPercent val="0"/>
              <c:showBubbleSize val="0"/>
            </c:dLbl>
            <c:dLbl>
              <c:idx val="2"/>
              <c:layout/>
              <c:tx>
                <c:rich>
                  <a:bodyPr/>
                  <a:lstStyle/>
                  <a:p>
                    <a:r>
                      <a:rPr lang="en-US" sz="800" dirty="0"/>
                      <a:t>1,589</a:t>
                    </a:r>
                  </a:p>
                </c:rich>
              </c:tx>
              <c:showLegendKey val="0"/>
              <c:showVal val="1"/>
              <c:showCatName val="0"/>
              <c:showSerName val="0"/>
              <c:showPercent val="0"/>
              <c:showBubbleSize val="0"/>
            </c:dLbl>
            <c:dLbl>
              <c:idx val="3"/>
              <c:layout/>
              <c:tx>
                <c:rich>
                  <a:bodyPr/>
                  <a:lstStyle/>
                  <a:p>
                    <a:r>
                      <a:rPr lang="en-US" sz="800" dirty="0"/>
                      <a:t>1,513</a:t>
                    </a:r>
                  </a:p>
                </c:rich>
              </c:tx>
              <c:showLegendKey val="0"/>
              <c:showVal val="1"/>
              <c:showCatName val="0"/>
              <c:showSerName val="0"/>
              <c:showPercent val="0"/>
              <c:showBubbleSize val="0"/>
            </c:dLbl>
            <c:dLbl>
              <c:idx val="4"/>
              <c:layout/>
              <c:tx>
                <c:rich>
                  <a:bodyPr/>
                  <a:lstStyle/>
                  <a:p>
                    <a:r>
                      <a:rPr lang="en-US" sz="800" dirty="0"/>
                      <a:t>1,456</a:t>
                    </a:r>
                  </a:p>
                </c:rich>
              </c:tx>
              <c:showLegendKey val="0"/>
              <c:showVal val="1"/>
              <c:showCatName val="0"/>
              <c:showSerName val="0"/>
              <c:showPercent val="0"/>
              <c:showBubbleSize val="0"/>
            </c:dLbl>
            <c:dLbl>
              <c:idx val="5"/>
              <c:layout/>
              <c:tx>
                <c:rich>
                  <a:bodyPr/>
                  <a:lstStyle/>
                  <a:p>
                    <a:r>
                      <a:rPr lang="en-US" sz="800" dirty="0"/>
                      <a:t>1,431</a:t>
                    </a:r>
                  </a:p>
                </c:rich>
              </c:tx>
              <c:showLegendKey val="0"/>
              <c:showVal val="1"/>
              <c:showCatName val="0"/>
              <c:showSerName val="0"/>
              <c:showPercent val="0"/>
              <c:showBubbleSize val="0"/>
            </c:dLbl>
            <c:dLbl>
              <c:idx val="6"/>
              <c:layout/>
              <c:tx>
                <c:rich>
                  <a:bodyPr/>
                  <a:lstStyle/>
                  <a:p>
                    <a:r>
                      <a:rPr lang="en-US" sz="800" dirty="0"/>
                      <a:t>1,406</a:t>
                    </a:r>
                  </a:p>
                </c:rich>
              </c:tx>
              <c:showLegendKey val="0"/>
              <c:showVal val="1"/>
              <c:showCatName val="0"/>
              <c:showSerName val="0"/>
              <c:showPercent val="0"/>
              <c:showBubbleSize val="0"/>
            </c:dLbl>
            <c:dLbl>
              <c:idx val="7"/>
              <c:layout/>
              <c:tx>
                <c:rich>
                  <a:bodyPr/>
                  <a:lstStyle/>
                  <a:p>
                    <a:pPr>
                      <a:defRPr sz="800"/>
                    </a:pPr>
                    <a:r>
                      <a:rPr lang="en-US" dirty="0"/>
                      <a:t>1,426</a:t>
                    </a:r>
                  </a:p>
                </c:rich>
              </c:tx>
              <c:spPr/>
              <c:showLegendKey val="0"/>
              <c:showVal val="1"/>
              <c:showCatName val="0"/>
              <c:showSerName val="0"/>
              <c:showPercent val="0"/>
              <c:showBubbleSize val="0"/>
            </c:dLbl>
            <c:showLegendKey val="0"/>
            <c:showVal val="1"/>
            <c:showCatName val="0"/>
            <c:showSerName val="0"/>
            <c:showPercent val="0"/>
            <c:showBubbleSize val="0"/>
            <c:showLeaderLines val="0"/>
          </c:dLbls>
          <c:cat>
            <c:numRef>
              <c:f>Sheet1!$A$2:$A$9</c:f>
              <c:numCache>
                <c:formatCode>General</c:formatCode>
                <c:ptCount val="8"/>
                <c:pt idx="0">
                  <c:v>2006</c:v>
                </c:pt>
                <c:pt idx="1">
                  <c:v>2007</c:v>
                </c:pt>
                <c:pt idx="2">
                  <c:v>2008</c:v>
                </c:pt>
                <c:pt idx="3">
                  <c:v>2009</c:v>
                </c:pt>
                <c:pt idx="4">
                  <c:v>2010</c:v>
                </c:pt>
                <c:pt idx="5">
                  <c:v>2011</c:v>
                </c:pt>
                <c:pt idx="6">
                  <c:v>2012</c:v>
                </c:pt>
                <c:pt idx="7">
                  <c:v>2013</c:v>
                </c:pt>
              </c:numCache>
            </c:numRef>
          </c:cat>
          <c:val>
            <c:numRef>
              <c:f>Sheet1!$B$2:$B$9</c:f>
              <c:numCache>
                <c:formatCode>General</c:formatCode>
                <c:ptCount val="8"/>
                <c:pt idx="0">
                  <c:v>1696</c:v>
                </c:pt>
                <c:pt idx="1">
                  <c:v>1631</c:v>
                </c:pt>
                <c:pt idx="2">
                  <c:v>1589</c:v>
                </c:pt>
                <c:pt idx="3">
                  <c:v>1513</c:v>
                </c:pt>
                <c:pt idx="4">
                  <c:v>1456</c:v>
                </c:pt>
                <c:pt idx="5">
                  <c:v>1431</c:v>
                </c:pt>
                <c:pt idx="6">
                  <c:v>1402</c:v>
                </c:pt>
                <c:pt idx="7">
                  <c:v>1426</c:v>
                </c:pt>
              </c:numCache>
            </c:numRef>
          </c:val>
        </c:ser>
        <c:dLbls>
          <c:showLegendKey val="0"/>
          <c:showVal val="0"/>
          <c:showCatName val="0"/>
          <c:showSerName val="0"/>
          <c:showPercent val="0"/>
          <c:showBubbleSize val="0"/>
        </c:dLbls>
        <c:gapWidth val="150"/>
        <c:axId val="121567104"/>
        <c:axId val="121568640"/>
      </c:barChart>
      <c:catAx>
        <c:axId val="121567104"/>
        <c:scaling>
          <c:orientation val="minMax"/>
        </c:scaling>
        <c:delete val="0"/>
        <c:axPos val="b"/>
        <c:numFmt formatCode="General" sourceLinked="1"/>
        <c:majorTickMark val="out"/>
        <c:minorTickMark val="none"/>
        <c:tickLblPos val="nextTo"/>
        <c:crossAx val="121568640"/>
        <c:crosses val="autoZero"/>
        <c:auto val="1"/>
        <c:lblAlgn val="ctr"/>
        <c:lblOffset val="100"/>
        <c:noMultiLvlLbl val="0"/>
      </c:catAx>
      <c:valAx>
        <c:axId val="121568640"/>
        <c:scaling>
          <c:orientation val="minMax"/>
        </c:scaling>
        <c:delete val="1"/>
        <c:axPos val="l"/>
        <c:numFmt formatCode="General" sourceLinked="1"/>
        <c:majorTickMark val="out"/>
        <c:minorTickMark val="none"/>
        <c:tickLblPos val="nextTo"/>
        <c:crossAx val="121567104"/>
        <c:crosses val="autoZero"/>
        <c:crossBetween val="between"/>
      </c:valAx>
    </c:plotArea>
    <c:plotVisOnly val="1"/>
    <c:dispBlanksAs val="gap"/>
    <c:showDLblsOverMax val="0"/>
  </c:chart>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3"/>
    </mc:Choice>
    <mc:Fallback>
      <c:style val="23"/>
    </mc:Fallback>
  </mc:AlternateContent>
  <c:chart>
    <c:title>
      <c:tx>
        <c:rich>
          <a:bodyPr/>
          <a:lstStyle/>
          <a:p>
            <a:pPr>
              <a:defRPr sz="1200" b="1" i="0" u="none" strike="noStrike" baseline="0">
                <a:solidFill>
                  <a:srgbClr val="000000"/>
                </a:solidFill>
                <a:latin typeface="Calibri"/>
                <a:ea typeface="Calibri"/>
                <a:cs typeface="Calibri"/>
              </a:defRPr>
            </a:pPr>
            <a:r>
              <a:rPr lang="en-US" dirty="0"/>
              <a:t>EMS Response Time Meeting Standards</a:t>
            </a:r>
          </a:p>
        </c:rich>
      </c:tx>
      <c:layout>
        <c:manualLayout>
          <c:xMode val="edge"/>
          <c:yMode val="edge"/>
          <c:x val="0.28352105821209433"/>
          <c:y val="2.4221519137902325E-2"/>
        </c:manualLayout>
      </c:layout>
      <c:overlay val="0"/>
    </c:title>
    <c:autoTitleDeleted val="0"/>
    <c:plotArea>
      <c:layout>
        <c:manualLayout>
          <c:layoutTarget val="inner"/>
          <c:xMode val="edge"/>
          <c:yMode val="edge"/>
          <c:x val="1.0373453318335208E-2"/>
          <c:y val="0.14021158617971388"/>
          <c:w val="0.96680497925311204"/>
          <c:h val="0.60207714180961724"/>
        </c:manualLayout>
      </c:layout>
      <c:barChart>
        <c:barDir val="col"/>
        <c:grouping val="clustered"/>
        <c:varyColors val="0"/>
        <c:ser>
          <c:idx val="0"/>
          <c:order val="0"/>
          <c:tx>
            <c:strRef>
              <c:f>Sheet1!$B$65</c:f>
              <c:strCache>
                <c:ptCount val="1"/>
                <c:pt idx="0">
                  <c:v>First Unit (&lt;4 minutes)</c:v>
                </c:pt>
              </c:strCache>
            </c:strRef>
          </c:tx>
          <c:invertIfNegative val="0"/>
          <c:dLbls>
            <c:dLbl>
              <c:idx val="0"/>
              <c:layout>
                <c:manualLayout>
                  <c:x val="3.7612310909269087E-3"/>
                  <c:y val="5.6958155504558405E-3"/>
                </c:manualLayout>
              </c:layout>
              <c:dLblPos val="outEnd"/>
              <c:showLegendKey val="0"/>
              <c:showVal val="1"/>
              <c:showCatName val="0"/>
              <c:showSerName val="0"/>
              <c:showPercent val="0"/>
              <c:showBubbleSize val="0"/>
            </c:dLbl>
            <c:dLbl>
              <c:idx val="1"/>
              <c:layout>
                <c:manualLayout>
                  <c:x val="2.7237777850383504E-3"/>
                  <c:y val="6.7406276784994779E-3"/>
                </c:manualLayout>
              </c:layout>
              <c:dLblPos val="outEnd"/>
              <c:showLegendKey val="0"/>
              <c:showVal val="1"/>
              <c:showCatName val="0"/>
              <c:showSerName val="0"/>
              <c:showPercent val="0"/>
              <c:showBubbleSize val="0"/>
            </c:dLbl>
            <c:dLbl>
              <c:idx val="2"/>
              <c:layout>
                <c:manualLayout>
                  <c:x val="-7.4090490344336096E-3"/>
                  <c:y val="1.1086423864690666E-2"/>
                </c:manualLayout>
              </c:layout>
              <c:dLblPos val="outEnd"/>
              <c:showLegendKey val="0"/>
              <c:showVal val="1"/>
              <c:showCatName val="0"/>
              <c:showSerName val="0"/>
              <c:showPercent val="0"/>
              <c:showBubbleSize val="0"/>
            </c:dLbl>
            <c:dLbl>
              <c:idx val="3"/>
              <c:layout>
                <c:manualLayout>
                  <c:x val="4.7984665817187855E-3"/>
                  <c:y val="1.1619727750145969E-2"/>
                </c:manualLayout>
              </c:layout>
              <c:dLblPos val="outEnd"/>
              <c:showLegendKey val="0"/>
              <c:showVal val="1"/>
              <c:showCatName val="0"/>
              <c:showSerName val="0"/>
              <c:showPercent val="0"/>
              <c:showBubbleSize val="0"/>
            </c:dLbl>
            <c:txPr>
              <a:bodyPr/>
              <a:lstStyle/>
              <a:p>
                <a:pPr>
                  <a:defRPr sz="800" b="0"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dLbls>
          <c:cat>
            <c:numRef>
              <c:f>Sheet1!$A$66:$A$71</c:f>
              <c:numCache>
                <c:formatCode>General</c:formatCode>
                <c:ptCount val="6"/>
                <c:pt idx="0">
                  <c:v>2008</c:v>
                </c:pt>
                <c:pt idx="1">
                  <c:v>2009</c:v>
                </c:pt>
                <c:pt idx="2">
                  <c:v>2010</c:v>
                </c:pt>
                <c:pt idx="3">
                  <c:v>2011</c:v>
                </c:pt>
                <c:pt idx="4">
                  <c:v>2012</c:v>
                </c:pt>
                <c:pt idx="5">
                  <c:v>2013</c:v>
                </c:pt>
              </c:numCache>
            </c:numRef>
          </c:cat>
          <c:val>
            <c:numRef>
              <c:f>Sheet1!$B$66:$B$71</c:f>
              <c:numCache>
                <c:formatCode>0.0%</c:formatCode>
                <c:ptCount val="6"/>
                <c:pt idx="0">
                  <c:v>0.69599999999999995</c:v>
                </c:pt>
                <c:pt idx="1">
                  <c:v>0.67200000000000004</c:v>
                </c:pt>
                <c:pt idx="2">
                  <c:v>0.61099999999999999</c:v>
                </c:pt>
                <c:pt idx="3">
                  <c:v>0.38700000000000001</c:v>
                </c:pt>
                <c:pt idx="4">
                  <c:v>0.40100000000000002</c:v>
                </c:pt>
                <c:pt idx="5">
                  <c:v>0.38500000000000001</c:v>
                </c:pt>
              </c:numCache>
            </c:numRef>
          </c:val>
        </c:ser>
        <c:ser>
          <c:idx val="1"/>
          <c:order val="1"/>
          <c:tx>
            <c:strRef>
              <c:f>Sheet1!$C$65</c:f>
              <c:strCache>
                <c:ptCount val="1"/>
                <c:pt idx="0">
                  <c:v>Transport Unit (&lt;10 minutes)</c:v>
                </c:pt>
              </c:strCache>
            </c:strRef>
          </c:tx>
          <c:invertIfNegative val="0"/>
          <c:dLbls>
            <c:dLbl>
              <c:idx val="0"/>
              <c:layout>
                <c:manualLayout>
                  <c:x val="-3.0557279925071679E-3"/>
                  <c:y val="-3.7437043165285677E-3"/>
                </c:manualLayout>
              </c:layout>
              <c:dLblPos val="outEnd"/>
              <c:showLegendKey val="0"/>
              <c:showVal val="1"/>
              <c:showCatName val="0"/>
              <c:showSerName val="0"/>
              <c:showPercent val="0"/>
              <c:showBubbleSize val="0"/>
            </c:dLbl>
            <c:dLbl>
              <c:idx val="1"/>
              <c:layout>
                <c:manualLayout>
                  <c:x val="-2.0182746866184709E-3"/>
                  <c:y val="1.1592066939349832E-2"/>
                </c:manualLayout>
              </c:layout>
              <c:dLblPos val="outEnd"/>
              <c:showLegendKey val="0"/>
              <c:showVal val="1"/>
              <c:showCatName val="0"/>
              <c:showSerName val="0"/>
              <c:showPercent val="0"/>
              <c:showBubbleSize val="0"/>
            </c:dLbl>
            <c:dLbl>
              <c:idx val="2"/>
              <c:layout>
                <c:manualLayout>
                  <c:x val="7.3177159908953682E-3"/>
                  <c:y val="7.2530060467772828E-3"/>
                </c:manualLayout>
              </c:layout>
              <c:dLblPos val="outEnd"/>
              <c:showLegendKey val="0"/>
              <c:showVal val="1"/>
              <c:showCatName val="0"/>
              <c:showSerName val="0"/>
              <c:showPercent val="0"/>
              <c:showBubbleSize val="0"/>
            </c:dLbl>
            <c:dLbl>
              <c:idx val="3"/>
              <c:layout>
                <c:manualLayout>
                  <c:x val="5.6414110061964173E-5"/>
                  <c:y val="1.009714951817528E-2"/>
                </c:manualLayout>
              </c:layout>
              <c:dLblPos val="outEnd"/>
              <c:showLegendKey val="0"/>
              <c:showVal val="1"/>
              <c:showCatName val="0"/>
              <c:showSerName val="0"/>
              <c:showPercent val="0"/>
              <c:showBubbleSize val="0"/>
            </c:dLbl>
            <c:txPr>
              <a:bodyPr/>
              <a:lstStyle/>
              <a:p>
                <a:pPr>
                  <a:defRPr sz="800" b="0"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dLbls>
          <c:cat>
            <c:numRef>
              <c:f>Sheet1!$A$66:$A$71</c:f>
              <c:numCache>
                <c:formatCode>General</c:formatCode>
                <c:ptCount val="6"/>
                <c:pt idx="0">
                  <c:v>2008</c:v>
                </c:pt>
                <c:pt idx="1">
                  <c:v>2009</c:v>
                </c:pt>
                <c:pt idx="2">
                  <c:v>2010</c:v>
                </c:pt>
                <c:pt idx="3">
                  <c:v>2011</c:v>
                </c:pt>
                <c:pt idx="4">
                  <c:v>2012</c:v>
                </c:pt>
                <c:pt idx="5">
                  <c:v>2013</c:v>
                </c:pt>
              </c:numCache>
            </c:numRef>
          </c:cat>
          <c:val>
            <c:numRef>
              <c:f>Sheet1!$C$66:$C$71</c:f>
              <c:numCache>
                <c:formatCode>0.0%</c:formatCode>
                <c:ptCount val="6"/>
                <c:pt idx="0">
                  <c:v>0.82699999999999996</c:v>
                </c:pt>
                <c:pt idx="1">
                  <c:v>0.79500000000000004</c:v>
                </c:pt>
                <c:pt idx="2">
                  <c:v>0.874</c:v>
                </c:pt>
                <c:pt idx="3">
                  <c:v>0.79500000000000004</c:v>
                </c:pt>
                <c:pt idx="4">
                  <c:v>0.78700000000000003</c:v>
                </c:pt>
                <c:pt idx="5">
                  <c:v>0.81700000000000006</c:v>
                </c:pt>
              </c:numCache>
            </c:numRef>
          </c:val>
        </c:ser>
        <c:dLbls>
          <c:showLegendKey val="0"/>
          <c:showVal val="0"/>
          <c:showCatName val="0"/>
          <c:showSerName val="0"/>
          <c:showPercent val="0"/>
          <c:showBubbleSize val="0"/>
        </c:dLbls>
        <c:gapWidth val="150"/>
        <c:axId val="119339264"/>
        <c:axId val="119361536"/>
      </c:barChart>
      <c:catAx>
        <c:axId val="119339264"/>
        <c:scaling>
          <c:orientation val="minMax"/>
        </c:scaling>
        <c:delete val="0"/>
        <c:axPos val="b"/>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19361536"/>
        <c:crosses val="autoZero"/>
        <c:auto val="1"/>
        <c:lblAlgn val="ctr"/>
        <c:lblOffset val="100"/>
        <c:tickLblSkip val="1"/>
        <c:tickMarkSkip val="1"/>
        <c:noMultiLvlLbl val="0"/>
      </c:catAx>
      <c:valAx>
        <c:axId val="119361536"/>
        <c:scaling>
          <c:orientation val="minMax"/>
        </c:scaling>
        <c:delete val="1"/>
        <c:axPos val="l"/>
        <c:numFmt formatCode="0.0%" sourceLinked="1"/>
        <c:majorTickMark val="out"/>
        <c:minorTickMark val="none"/>
        <c:tickLblPos val="nextTo"/>
        <c:crossAx val="119339264"/>
        <c:crosses val="autoZero"/>
        <c:crossBetween val="between"/>
        <c:majorUnit val="0.2"/>
        <c:minorUnit val="0.04"/>
      </c:valAx>
    </c:plotArea>
    <c:legend>
      <c:legendPos val="b"/>
      <c:layout>
        <c:manualLayout>
          <c:xMode val="edge"/>
          <c:yMode val="edge"/>
          <c:x val="0.22949783594931428"/>
          <c:y val="0.89665738912545301"/>
          <c:w val="0.59128626305817733"/>
          <c:h val="8.5316903362910423E-2"/>
        </c:manualLayout>
      </c:layout>
      <c:overlay val="0"/>
      <c:txPr>
        <a:bodyPr/>
        <a:lstStyle/>
        <a:p>
          <a:pPr>
            <a:defRPr sz="845" b="0" i="0" u="none" strike="noStrike" baseline="0">
              <a:solidFill>
                <a:srgbClr val="000000"/>
              </a:solidFill>
              <a:latin typeface="Calibri"/>
              <a:ea typeface="Calibri"/>
              <a:cs typeface="Calibri"/>
            </a:defRPr>
          </a:pPr>
          <a:endParaRPr lang="en-US"/>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9"/>
    </mc:Choice>
    <mc:Fallback>
      <c:style val="19"/>
    </mc:Fallback>
  </mc:AlternateContent>
  <c:chart>
    <c:title>
      <c:tx>
        <c:rich>
          <a:bodyPr/>
          <a:lstStyle/>
          <a:p>
            <a:pPr>
              <a:defRPr sz="1000" b="0" i="0" u="none" strike="noStrike" baseline="0">
                <a:solidFill>
                  <a:srgbClr val="000000"/>
                </a:solidFill>
                <a:latin typeface="Calibri"/>
                <a:ea typeface="Calibri"/>
                <a:cs typeface="Calibri"/>
              </a:defRPr>
            </a:pPr>
            <a:r>
              <a:rPr lang="en-US" sz="1200" b="1" i="0" u="none" strike="noStrike" baseline="0" dirty="0">
                <a:solidFill>
                  <a:srgbClr val="000000"/>
                </a:solidFill>
                <a:latin typeface="Calibri"/>
              </a:rPr>
              <a:t>Vacant and Abandoned Residential Housing</a:t>
            </a:r>
          </a:p>
          <a:p>
            <a:pPr>
              <a:defRPr sz="1000" b="0" i="0" u="none" strike="noStrike" baseline="0">
                <a:solidFill>
                  <a:srgbClr val="000000"/>
                </a:solidFill>
                <a:latin typeface="Calibri"/>
                <a:ea typeface="Calibri"/>
                <a:cs typeface="Calibri"/>
              </a:defRPr>
            </a:pPr>
            <a:r>
              <a:rPr lang="en-US" sz="1200" b="1" i="0" u="none" strike="noStrike" baseline="0" dirty="0">
                <a:solidFill>
                  <a:srgbClr val="000000"/>
                </a:solidFill>
                <a:latin typeface="Calibri"/>
              </a:rPr>
              <a:t>Baltimore City</a:t>
            </a:r>
          </a:p>
        </c:rich>
      </c:tx>
      <c:layout>
        <c:manualLayout>
          <c:xMode val="edge"/>
          <c:yMode val="edge"/>
          <c:x val="0.24900310188499164"/>
          <c:y val="5.9087926509186353E-3"/>
        </c:manualLayout>
      </c:layout>
      <c:overlay val="0"/>
    </c:title>
    <c:autoTitleDeleted val="0"/>
    <c:plotArea>
      <c:layout>
        <c:manualLayout>
          <c:layoutTarget val="inner"/>
          <c:xMode val="edge"/>
          <c:yMode val="edge"/>
          <c:x val="2.3460427353792952E-2"/>
          <c:y val="0.20465116279069767"/>
          <c:w val="0.95601241466706288"/>
          <c:h val="0.65116279069767447"/>
        </c:manualLayout>
      </c:layout>
      <c:barChart>
        <c:barDir val="col"/>
        <c:grouping val="clustered"/>
        <c:varyColors val="0"/>
        <c:ser>
          <c:idx val="1"/>
          <c:order val="0"/>
          <c:invertIfNegative val="0"/>
          <c:dLbls>
            <c:dLbl>
              <c:idx val="0"/>
              <c:layout>
                <c:manualLayout>
                  <c:x val="3.0400285260059473E-3"/>
                  <c:y val="2.8594518708417338E-2"/>
                </c:manualLayout>
              </c:layout>
              <c:dLblPos val="outEnd"/>
              <c:showLegendKey val="0"/>
              <c:showVal val="1"/>
              <c:showCatName val="0"/>
              <c:showSerName val="0"/>
              <c:showPercent val="0"/>
              <c:showBubbleSize val="0"/>
            </c:dLbl>
            <c:dLbl>
              <c:idx val="1"/>
              <c:layout>
                <c:manualLayout>
                  <c:x val="-1.6775745939143305E-3"/>
                  <c:y val="1.7934758155230598E-2"/>
                </c:manualLayout>
              </c:layout>
              <c:dLblPos val="outEnd"/>
              <c:showLegendKey val="0"/>
              <c:showVal val="1"/>
              <c:showCatName val="0"/>
              <c:showSerName val="0"/>
              <c:showPercent val="0"/>
              <c:showBubbleSize val="0"/>
            </c:dLbl>
            <c:dLbl>
              <c:idx val="4"/>
              <c:layout>
                <c:manualLayout>
                  <c:x val="1.6423256986360935E-3"/>
                  <c:y val="2.7742415918940333E-2"/>
                </c:manualLayout>
              </c:layout>
              <c:dLblPos val="outEnd"/>
              <c:showLegendKey val="0"/>
              <c:showVal val="1"/>
              <c:showCatName val="0"/>
              <c:showSerName val="0"/>
              <c:showPercent val="0"/>
              <c:showBubbleSize val="0"/>
            </c:dLbl>
            <c:dLbl>
              <c:idx val="5"/>
              <c:layout>
                <c:manualLayout>
                  <c:x val="2.6199005435261769E-3"/>
                  <c:y val="2.2290911310504757E-2"/>
                </c:manualLayout>
              </c:layout>
              <c:dLblPos val="outEnd"/>
              <c:showLegendKey val="0"/>
              <c:showVal val="1"/>
              <c:showCatName val="0"/>
              <c:showSerName val="0"/>
              <c:showPercent val="0"/>
              <c:showBubbleSize val="0"/>
            </c:dLbl>
            <c:dLbl>
              <c:idx val="6"/>
              <c:layout>
                <c:manualLayout>
                  <c:x val="3.5973214487144967E-3"/>
                  <c:y val="8.3598852469022877E-3"/>
                </c:manualLayout>
              </c:layout>
              <c:dLblPos val="outEnd"/>
              <c:showLegendKey val="0"/>
              <c:showVal val="1"/>
              <c:showCatName val="0"/>
              <c:showSerName val="0"/>
              <c:showPercent val="0"/>
              <c:showBubbleSize val="0"/>
            </c:dLbl>
            <c:dLbl>
              <c:idx val="7"/>
              <c:layout>
                <c:manualLayout>
                  <c:x val="4.5748962936045245E-3"/>
                  <c:y val="4.6648355002136266E-3"/>
                </c:manualLayout>
              </c:layout>
              <c:dLblPos val="outEnd"/>
              <c:showLegendKey val="0"/>
              <c:showVal val="1"/>
              <c:showCatName val="0"/>
              <c:showSerName val="0"/>
              <c:showPercent val="0"/>
              <c:showBubbleSize val="0"/>
            </c:dLbl>
            <c:dLbl>
              <c:idx val="8"/>
              <c:layout>
                <c:manualLayout>
                  <c:x val="4.0861944288824725E-3"/>
                  <c:y val="2.4438015015564918E-2"/>
                </c:manualLayout>
              </c:layout>
              <c:dLblPos val="outEnd"/>
              <c:showLegendKey val="0"/>
              <c:showVal val="1"/>
              <c:showCatName val="0"/>
              <c:showSerName val="0"/>
              <c:showPercent val="0"/>
              <c:showBubbleSize val="0"/>
            </c:dLbl>
            <c:dLbl>
              <c:idx val="9"/>
              <c:layout>
                <c:manualLayout>
                  <c:x val="2.131061914846577E-3"/>
                  <c:y val="1.9422083867423556E-2"/>
                </c:manualLayout>
              </c:layout>
              <c:dLblPos val="outEnd"/>
              <c:showLegendKey val="0"/>
              <c:showVal val="1"/>
              <c:showCatName val="0"/>
              <c:showSerName val="0"/>
              <c:showPercent val="0"/>
              <c:showBubbleSize val="0"/>
            </c:dLbl>
            <c:dLbl>
              <c:idx val="10"/>
              <c:layout>
                <c:manualLayout>
                  <c:x val="1.7608334051266716E-4"/>
                  <c:y val="3.1143014099981714E-2"/>
                </c:manualLayout>
              </c:layout>
              <c:dLblPos val="outEnd"/>
              <c:showLegendKey val="0"/>
              <c:showVal val="1"/>
              <c:showCatName val="0"/>
              <c:showSerName val="0"/>
              <c:showPercent val="0"/>
              <c:showBubbleSize val="0"/>
            </c:dLbl>
            <c:dLbl>
              <c:idx val="11"/>
              <c:layout>
                <c:manualLayout>
                  <c:x val="1.153658185402695E-3"/>
                  <c:y val="5.9564182384178599E-3"/>
                </c:manualLayout>
              </c:layout>
              <c:dLblPos val="outEnd"/>
              <c:showLegendKey val="0"/>
              <c:showVal val="1"/>
              <c:showCatName val="0"/>
              <c:showSerName val="0"/>
              <c:showPercent val="0"/>
              <c:showBubbleSize val="0"/>
            </c:dLbl>
            <c:txPr>
              <a:bodyPr/>
              <a:lstStyle/>
              <a:p>
                <a:pPr>
                  <a:defRPr sz="1000" b="0"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dLbls>
          <c:cat>
            <c:numRef>
              <c:f>Sheet1!$A$3:$A$9</c:f>
              <c:numCache>
                <c:formatCode>General</c:formatCode>
                <c:ptCount val="7"/>
                <c:pt idx="0">
                  <c:v>1990</c:v>
                </c:pt>
                <c:pt idx="1">
                  <c:v>2000</c:v>
                </c:pt>
                <c:pt idx="2">
                  <c:v>2005</c:v>
                </c:pt>
                <c:pt idx="3">
                  <c:v>2010</c:v>
                </c:pt>
                <c:pt idx="4">
                  <c:v>2011</c:v>
                </c:pt>
                <c:pt idx="5">
                  <c:v>2012</c:v>
                </c:pt>
                <c:pt idx="6">
                  <c:v>2013</c:v>
                </c:pt>
              </c:numCache>
            </c:numRef>
          </c:cat>
          <c:val>
            <c:numRef>
              <c:f>Sheet1!$B$3:$B$9</c:f>
              <c:numCache>
                <c:formatCode>#,##0</c:formatCode>
                <c:ptCount val="7"/>
                <c:pt idx="0">
                  <c:v>6049</c:v>
                </c:pt>
                <c:pt idx="1">
                  <c:v>12338</c:v>
                </c:pt>
                <c:pt idx="2">
                  <c:v>16165</c:v>
                </c:pt>
                <c:pt idx="3">
                  <c:v>16810</c:v>
                </c:pt>
                <c:pt idx="4">
                  <c:v>16084</c:v>
                </c:pt>
                <c:pt idx="5">
                  <c:v>15957</c:v>
                </c:pt>
                <c:pt idx="6">
                  <c:v>16131</c:v>
                </c:pt>
              </c:numCache>
            </c:numRef>
          </c:val>
        </c:ser>
        <c:dLbls>
          <c:showLegendKey val="0"/>
          <c:showVal val="0"/>
          <c:showCatName val="0"/>
          <c:showSerName val="0"/>
          <c:showPercent val="0"/>
          <c:showBubbleSize val="0"/>
        </c:dLbls>
        <c:gapWidth val="150"/>
        <c:axId val="119376512"/>
        <c:axId val="119402880"/>
      </c:barChart>
      <c:catAx>
        <c:axId val="119376512"/>
        <c:scaling>
          <c:orientation val="minMax"/>
        </c:scaling>
        <c:delete val="0"/>
        <c:axPos val="b"/>
        <c:numFmt formatCode="General" sourceLinked="1"/>
        <c:majorTickMark val="out"/>
        <c:minorTickMark val="none"/>
        <c:tickLblPos val="nextTo"/>
        <c:txPr>
          <a:bodyPr rot="-60000" vert="horz"/>
          <a:lstStyle/>
          <a:p>
            <a:pPr>
              <a:defRPr sz="1000" b="0" i="0" u="none" strike="noStrike" baseline="0">
                <a:solidFill>
                  <a:srgbClr val="000000"/>
                </a:solidFill>
                <a:latin typeface="Calibri"/>
                <a:ea typeface="Calibri"/>
                <a:cs typeface="Calibri"/>
              </a:defRPr>
            </a:pPr>
            <a:endParaRPr lang="en-US"/>
          </a:p>
        </c:txPr>
        <c:crossAx val="119402880"/>
        <c:crosses val="autoZero"/>
        <c:auto val="1"/>
        <c:lblAlgn val="ctr"/>
        <c:lblOffset val="100"/>
        <c:tickLblSkip val="1"/>
        <c:tickMarkSkip val="1"/>
        <c:noMultiLvlLbl val="0"/>
      </c:catAx>
      <c:valAx>
        <c:axId val="119402880"/>
        <c:scaling>
          <c:orientation val="minMax"/>
          <c:max val="25000"/>
          <c:min val="0"/>
        </c:scaling>
        <c:delete val="1"/>
        <c:axPos val="l"/>
        <c:numFmt formatCode="#,##0" sourceLinked="1"/>
        <c:majorTickMark val="out"/>
        <c:minorTickMark val="none"/>
        <c:tickLblPos val="nextTo"/>
        <c:crossAx val="119376512"/>
        <c:crosses val="autoZero"/>
        <c:crossBetween val="between"/>
        <c:majorUnit val="5000"/>
        <c:minorUnit val="400"/>
      </c:valAx>
    </c:plotArea>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Calibri"/>
                <a:ea typeface="Calibri"/>
                <a:cs typeface="Calibri"/>
              </a:defRPr>
            </a:pPr>
            <a:r>
              <a:rPr lang="en-US" dirty="0"/>
              <a:t>Percentage of Citizens Who are Satisfied or Very Satisfied with Street &amp; Sidewalk Maintenance</a:t>
            </a:r>
          </a:p>
        </c:rich>
      </c:tx>
      <c:layout/>
      <c:overlay val="0"/>
    </c:title>
    <c:autoTitleDeleted val="0"/>
    <c:plotArea>
      <c:layout>
        <c:manualLayout>
          <c:layoutTarget val="inner"/>
          <c:xMode val="edge"/>
          <c:yMode val="edge"/>
          <c:x val="7.2038838282469597E-2"/>
          <c:y val="0.2287153689122193"/>
          <c:w val="0.73708987356972533"/>
          <c:h val="0.65530475357247009"/>
        </c:manualLayout>
      </c:layout>
      <c:barChart>
        <c:barDir val="col"/>
        <c:grouping val="clustered"/>
        <c:varyColors val="0"/>
        <c:ser>
          <c:idx val="1"/>
          <c:order val="0"/>
          <c:tx>
            <c:v>Street Maintenance</c:v>
          </c:tx>
          <c:invertIfNegative val="0"/>
          <c:dLbls>
            <c:txPr>
              <a:bodyPr/>
              <a:lstStyle/>
              <a:p>
                <a:pPr>
                  <a:defRPr sz="1000" b="0"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dLbls>
          <c:cat>
            <c:numRef>
              <c:f>Sheet2!$B$8:$G$8</c:f>
              <c:numCache>
                <c:formatCode>0</c:formatCode>
                <c:ptCount val="6"/>
                <c:pt idx="0">
                  <c:v>2009</c:v>
                </c:pt>
                <c:pt idx="1">
                  <c:v>2010</c:v>
                </c:pt>
                <c:pt idx="2">
                  <c:v>2011</c:v>
                </c:pt>
                <c:pt idx="3">
                  <c:v>2012</c:v>
                </c:pt>
                <c:pt idx="4">
                  <c:v>2013</c:v>
                </c:pt>
              </c:numCache>
            </c:numRef>
          </c:cat>
          <c:val>
            <c:numRef>
              <c:f>Sheet2!$C$2:$C$6</c:f>
              <c:numCache>
                <c:formatCode>0%</c:formatCode>
                <c:ptCount val="5"/>
                <c:pt idx="0">
                  <c:v>0.33</c:v>
                </c:pt>
                <c:pt idx="1">
                  <c:v>0.31</c:v>
                </c:pt>
                <c:pt idx="2">
                  <c:v>0.28999999999999998</c:v>
                </c:pt>
                <c:pt idx="3">
                  <c:v>0.28000000000000003</c:v>
                </c:pt>
                <c:pt idx="4">
                  <c:v>0.26</c:v>
                </c:pt>
              </c:numCache>
            </c:numRef>
          </c:val>
        </c:ser>
        <c:ser>
          <c:idx val="2"/>
          <c:order val="1"/>
          <c:tx>
            <c:v>Sidewalk Mainteance</c:v>
          </c:tx>
          <c:invertIfNegative val="0"/>
          <c:dLbls>
            <c:dLbl>
              <c:idx val="0"/>
              <c:delete val="1"/>
            </c:dLbl>
            <c:dLbl>
              <c:idx val="1"/>
              <c:delete val="1"/>
            </c:dLbl>
            <c:dLbl>
              <c:idx val="2"/>
              <c:delete val="1"/>
            </c:dLbl>
            <c:txPr>
              <a:bodyPr/>
              <a:lstStyle/>
              <a:p>
                <a:pPr>
                  <a:defRPr sz="1000" b="0"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dLbls>
          <c:cat>
            <c:numRef>
              <c:f>Sheet2!$B$8:$G$8</c:f>
              <c:numCache>
                <c:formatCode>0</c:formatCode>
                <c:ptCount val="6"/>
                <c:pt idx="0">
                  <c:v>2009</c:v>
                </c:pt>
                <c:pt idx="1">
                  <c:v>2010</c:v>
                </c:pt>
                <c:pt idx="2">
                  <c:v>2011</c:v>
                </c:pt>
                <c:pt idx="3">
                  <c:v>2012</c:v>
                </c:pt>
                <c:pt idx="4">
                  <c:v>2013</c:v>
                </c:pt>
              </c:numCache>
            </c:numRef>
          </c:cat>
          <c:val>
            <c:numRef>
              <c:f>Sheet2!$D$2:$D$6</c:f>
              <c:numCache>
                <c:formatCode>0%</c:formatCode>
                <c:ptCount val="5"/>
                <c:pt idx="0">
                  <c:v>0</c:v>
                </c:pt>
                <c:pt idx="1">
                  <c:v>0</c:v>
                </c:pt>
                <c:pt idx="2">
                  <c:v>0</c:v>
                </c:pt>
                <c:pt idx="3">
                  <c:v>0.42</c:v>
                </c:pt>
                <c:pt idx="4">
                  <c:v>0.35</c:v>
                </c:pt>
              </c:numCache>
            </c:numRef>
          </c:val>
        </c:ser>
        <c:dLbls>
          <c:showLegendKey val="0"/>
          <c:showVal val="0"/>
          <c:showCatName val="0"/>
          <c:showSerName val="0"/>
          <c:showPercent val="0"/>
          <c:showBubbleSize val="0"/>
        </c:dLbls>
        <c:gapWidth val="150"/>
        <c:axId val="119463296"/>
        <c:axId val="119469184"/>
      </c:barChart>
      <c:catAx>
        <c:axId val="119463296"/>
        <c:scaling>
          <c:orientation val="minMax"/>
        </c:scaling>
        <c:delete val="0"/>
        <c:axPos val="b"/>
        <c:numFmt formatCode="0"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19469184"/>
        <c:crosses val="autoZero"/>
        <c:auto val="1"/>
        <c:lblAlgn val="ctr"/>
        <c:lblOffset val="100"/>
        <c:noMultiLvlLbl val="0"/>
      </c:catAx>
      <c:valAx>
        <c:axId val="119469184"/>
        <c:scaling>
          <c:orientation val="minMax"/>
        </c:scaling>
        <c:delete val="0"/>
        <c:axPos val="l"/>
        <c:numFmt formatCode="0%"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19463296"/>
        <c:crosses val="autoZero"/>
        <c:crossBetween val="between"/>
      </c:valAx>
    </c:plotArea>
    <c:legend>
      <c:legendPos val="r"/>
      <c:layout>
        <c:manualLayout>
          <c:xMode val="edge"/>
          <c:yMode val="edge"/>
          <c:x val="0.81130736108966772"/>
          <c:y val="0.28734762321376495"/>
          <c:w val="0.17344209424802293"/>
          <c:h val="0.32021216097987748"/>
        </c:manualLayout>
      </c:layout>
      <c:overlay val="0"/>
      <c:txPr>
        <a:bodyPr/>
        <a:lstStyle/>
        <a:p>
          <a:pPr>
            <a:defRPr sz="920" b="0" i="0" u="none" strike="noStrike" baseline="0">
              <a:solidFill>
                <a:srgbClr val="000000"/>
              </a:solidFill>
              <a:latin typeface="Calibri"/>
              <a:ea typeface="Calibri"/>
              <a:cs typeface="Calibri"/>
            </a:defRPr>
          </a:pPr>
          <a:endParaRPr lang="en-US"/>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1000" dirty="0" smtClean="0"/>
              <a:t>Availability </a:t>
            </a:r>
            <a:r>
              <a:rPr lang="en-US" sz="1000" dirty="0"/>
              <a:t>of Recreational Opportunities in Baltimore</a:t>
            </a:r>
          </a:p>
          <a:p>
            <a:pPr>
              <a:defRPr/>
            </a:pPr>
            <a:r>
              <a:rPr lang="en-US" sz="1000" dirty="0"/>
              <a:t>(2011-2013)</a:t>
            </a:r>
          </a:p>
        </c:rich>
      </c:tx>
      <c:layout>
        <c:manualLayout>
          <c:xMode val="edge"/>
          <c:yMode val="edge"/>
          <c:x val="0.27378960782076156"/>
          <c:y val="8.771929824561403E-3"/>
        </c:manualLayout>
      </c:layout>
      <c:overlay val="1"/>
    </c:title>
    <c:autoTitleDeleted val="0"/>
    <c:plotArea>
      <c:layout>
        <c:manualLayout>
          <c:layoutTarget val="inner"/>
          <c:xMode val="edge"/>
          <c:yMode val="edge"/>
          <c:x val="0.11426618547681539"/>
          <c:y val="0.15325240594925635"/>
          <c:w val="0.83017825896762898"/>
          <c:h val="0.65168015456401285"/>
        </c:manualLayout>
      </c:layout>
      <c:barChart>
        <c:barDir val="col"/>
        <c:grouping val="stacked"/>
        <c:varyColors val="0"/>
        <c:ser>
          <c:idx val="0"/>
          <c:order val="0"/>
          <c:tx>
            <c:strRef>
              <c:f>Sheet3!$A$2</c:f>
              <c:strCache>
                <c:ptCount val="1"/>
                <c:pt idx="0">
                  <c:v>Don't Know</c:v>
                </c:pt>
              </c:strCache>
            </c:strRef>
          </c:tx>
          <c:invertIfNegative val="0"/>
          <c:cat>
            <c:numRef>
              <c:f>Sheet3!$B$1:$D$1</c:f>
              <c:numCache>
                <c:formatCode>General</c:formatCode>
                <c:ptCount val="3"/>
                <c:pt idx="0">
                  <c:v>2011</c:v>
                </c:pt>
                <c:pt idx="1">
                  <c:v>2012</c:v>
                </c:pt>
                <c:pt idx="2">
                  <c:v>2013</c:v>
                </c:pt>
              </c:numCache>
            </c:numRef>
          </c:cat>
          <c:val>
            <c:numRef>
              <c:f>Sheet3!$B$2:$D$2</c:f>
              <c:numCache>
                <c:formatCode>0%</c:formatCode>
                <c:ptCount val="3"/>
                <c:pt idx="0">
                  <c:v>0.06</c:v>
                </c:pt>
                <c:pt idx="1">
                  <c:v>0.06</c:v>
                </c:pt>
                <c:pt idx="2">
                  <c:v>0.04</c:v>
                </c:pt>
              </c:numCache>
            </c:numRef>
          </c:val>
        </c:ser>
        <c:ser>
          <c:idx val="1"/>
          <c:order val="1"/>
          <c:tx>
            <c:strRef>
              <c:f>Sheet3!$A$3</c:f>
              <c:strCache>
                <c:ptCount val="1"/>
                <c:pt idx="0">
                  <c:v>Excellent/Good</c:v>
                </c:pt>
              </c:strCache>
            </c:strRef>
          </c:tx>
          <c:invertIfNegative val="0"/>
          <c:cat>
            <c:numRef>
              <c:f>Sheet3!$B$1:$D$1</c:f>
              <c:numCache>
                <c:formatCode>General</c:formatCode>
                <c:ptCount val="3"/>
                <c:pt idx="0">
                  <c:v>2011</c:v>
                </c:pt>
                <c:pt idx="1">
                  <c:v>2012</c:v>
                </c:pt>
                <c:pt idx="2">
                  <c:v>2013</c:v>
                </c:pt>
              </c:numCache>
            </c:numRef>
          </c:cat>
          <c:val>
            <c:numRef>
              <c:f>Sheet3!$B$3:$D$3</c:f>
              <c:numCache>
                <c:formatCode>0%</c:formatCode>
                <c:ptCount val="3"/>
                <c:pt idx="0">
                  <c:v>0.33</c:v>
                </c:pt>
                <c:pt idx="1">
                  <c:v>0.35</c:v>
                </c:pt>
                <c:pt idx="2">
                  <c:v>0.31</c:v>
                </c:pt>
              </c:numCache>
            </c:numRef>
          </c:val>
        </c:ser>
        <c:ser>
          <c:idx val="2"/>
          <c:order val="2"/>
          <c:tx>
            <c:strRef>
              <c:f>Sheet3!$A$4</c:f>
              <c:strCache>
                <c:ptCount val="1"/>
                <c:pt idx="0">
                  <c:v>Fair</c:v>
                </c:pt>
              </c:strCache>
            </c:strRef>
          </c:tx>
          <c:invertIfNegative val="0"/>
          <c:cat>
            <c:numRef>
              <c:f>Sheet3!$B$1:$D$1</c:f>
              <c:numCache>
                <c:formatCode>General</c:formatCode>
                <c:ptCount val="3"/>
                <c:pt idx="0">
                  <c:v>2011</c:v>
                </c:pt>
                <c:pt idx="1">
                  <c:v>2012</c:v>
                </c:pt>
                <c:pt idx="2">
                  <c:v>2013</c:v>
                </c:pt>
              </c:numCache>
            </c:numRef>
          </c:cat>
          <c:val>
            <c:numRef>
              <c:f>Sheet3!$B$4:$D$4</c:f>
              <c:numCache>
                <c:formatCode>0%</c:formatCode>
                <c:ptCount val="3"/>
                <c:pt idx="0">
                  <c:v>0.28999999999999998</c:v>
                </c:pt>
                <c:pt idx="1">
                  <c:v>0.27</c:v>
                </c:pt>
                <c:pt idx="2">
                  <c:v>0.28999999999999998</c:v>
                </c:pt>
              </c:numCache>
            </c:numRef>
          </c:val>
        </c:ser>
        <c:ser>
          <c:idx val="3"/>
          <c:order val="3"/>
          <c:tx>
            <c:strRef>
              <c:f>Sheet3!$A$5</c:f>
              <c:strCache>
                <c:ptCount val="1"/>
                <c:pt idx="0">
                  <c:v>Poor</c:v>
                </c:pt>
              </c:strCache>
            </c:strRef>
          </c:tx>
          <c:invertIfNegative val="0"/>
          <c:cat>
            <c:numRef>
              <c:f>Sheet3!$B$1:$D$1</c:f>
              <c:numCache>
                <c:formatCode>General</c:formatCode>
                <c:ptCount val="3"/>
                <c:pt idx="0">
                  <c:v>2011</c:v>
                </c:pt>
                <c:pt idx="1">
                  <c:v>2012</c:v>
                </c:pt>
                <c:pt idx="2">
                  <c:v>2013</c:v>
                </c:pt>
              </c:numCache>
            </c:numRef>
          </c:cat>
          <c:val>
            <c:numRef>
              <c:f>Sheet3!$B$5:$D$5</c:f>
              <c:numCache>
                <c:formatCode>0%</c:formatCode>
                <c:ptCount val="3"/>
                <c:pt idx="0">
                  <c:v>0.32</c:v>
                </c:pt>
                <c:pt idx="1">
                  <c:v>0.33</c:v>
                </c:pt>
                <c:pt idx="2">
                  <c:v>0.37</c:v>
                </c:pt>
              </c:numCache>
            </c:numRef>
          </c:val>
        </c:ser>
        <c:dLbls>
          <c:showLegendKey val="0"/>
          <c:showVal val="0"/>
          <c:showCatName val="0"/>
          <c:showSerName val="0"/>
          <c:showPercent val="0"/>
          <c:showBubbleSize val="0"/>
        </c:dLbls>
        <c:gapWidth val="150"/>
        <c:overlap val="100"/>
        <c:axId val="119522816"/>
        <c:axId val="119524352"/>
      </c:barChart>
      <c:catAx>
        <c:axId val="119522816"/>
        <c:scaling>
          <c:orientation val="minMax"/>
        </c:scaling>
        <c:delete val="0"/>
        <c:axPos val="b"/>
        <c:numFmt formatCode="General" sourceLinked="1"/>
        <c:majorTickMark val="out"/>
        <c:minorTickMark val="none"/>
        <c:tickLblPos val="nextTo"/>
        <c:txPr>
          <a:bodyPr rot="0" vert="horz"/>
          <a:lstStyle/>
          <a:p>
            <a:pPr>
              <a:defRPr/>
            </a:pPr>
            <a:endParaRPr lang="en-US"/>
          </a:p>
        </c:txPr>
        <c:crossAx val="119524352"/>
        <c:crosses val="autoZero"/>
        <c:auto val="1"/>
        <c:lblAlgn val="ctr"/>
        <c:lblOffset val="100"/>
        <c:noMultiLvlLbl val="0"/>
      </c:catAx>
      <c:valAx>
        <c:axId val="119524352"/>
        <c:scaling>
          <c:orientation val="minMax"/>
          <c:max val="1"/>
        </c:scaling>
        <c:delete val="0"/>
        <c:axPos val="l"/>
        <c:numFmt formatCode="0%" sourceLinked="1"/>
        <c:majorTickMark val="out"/>
        <c:minorTickMark val="none"/>
        <c:tickLblPos val="nextTo"/>
        <c:txPr>
          <a:bodyPr rot="0" vert="horz"/>
          <a:lstStyle/>
          <a:p>
            <a:pPr>
              <a:defRPr/>
            </a:pPr>
            <a:endParaRPr lang="en-US"/>
          </a:p>
        </c:txPr>
        <c:crossAx val="119522816"/>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3"/>
    </mc:Choice>
    <mc:Fallback>
      <c:style val="23"/>
    </mc:Fallback>
  </mc:AlternateContent>
  <c:chart>
    <c:title>
      <c:tx>
        <c:rich>
          <a:bodyPr/>
          <a:lstStyle/>
          <a:p>
            <a:pPr>
              <a:defRPr sz="1000" b="1" i="0" u="none" strike="noStrike" baseline="0">
                <a:solidFill>
                  <a:srgbClr val="000000"/>
                </a:solidFill>
                <a:latin typeface="Calibri"/>
                <a:ea typeface="Calibri"/>
                <a:cs typeface="Calibri"/>
              </a:defRPr>
            </a:pPr>
            <a:r>
              <a:rPr lang="en-US" dirty="0"/>
              <a:t>Percent of Baltimore City Residents 
Over 16 Years Old Who Are Employed </a:t>
            </a:r>
          </a:p>
        </c:rich>
      </c:tx>
      <c:layout>
        <c:manualLayout>
          <c:xMode val="edge"/>
          <c:yMode val="edge"/>
          <c:x val="0.29108016699254874"/>
          <c:y val="2.0920502092050208E-2"/>
        </c:manualLayout>
      </c:layout>
      <c:overlay val="0"/>
    </c:title>
    <c:autoTitleDeleted val="0"/>
    <c:plotArea>
      <c:layout>
        <c:manualLayout>
          <c:layoutTarget val="inner"/>
          <c:xMode val="edge"/>
          <c:yMode val="edge"/>
          <c:x val="1.7605633802816902E-2"/>
          <c:y val="0.18270571827057183"/>
          <c:w val="0.96655012666954931"/>
          <c:h val="0.60251046025104604"/>
        </c:manualLayout>
      </c:layout>
      <c:barChart>
        <c:barDir val="col"/>
        <c:grouping val="clustered"/>
        <c:varyColors val="0"/>
        <c:ser>
          <c:idx val="1"/>
          <c:order val="0"/>
          <c:tx>
            <c:strRef>
              <c:f>Sheet1!$B$34</c:f>
              <c:strCache>
                <c:ptCount val="1"/>
                <c:pt idx="0">
                  <c:v>Percent</c:v>
                </c:pt>
              </c:strCache>
            </c:strRef>
          </c:tx>
          <c:invertIfNegative val="0"/>
          <c:dLbls>
            <c:dLbl>
              <c:idx val="7"/>
              <c:tx>
                <c:rich>
                  <a:bodyPr/>
                  <a:lstStyle/>
                  <a:p>
                    <a:r>
                      <a:rPr lang="en-US" sz="1000" dirty="0"/>
                      <a:t>53%</a:t>
                    </a:r>
                    <a:endParaRPr lang="en-US" dirty="0"/>
                  </a:p>
                </c:rich>
              </c:tx>
              <c:showLegendKey val="0"/>
              <c:showVal val="0"/>
              <c:showCatName val="0"/>
              <c:showSerName val="0"/>
              <c:showPercent val="0"/>
              <c:showBubbleSize val="0"/>
            </c:dLbl>
            <c:txPr>
              <a:bodyPr/>
              <a:lstStyle/>
              <a:p>
                <a:pPr>
                  <a:defRPr sz="1000" b="0"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dLbls>
          <c:cat>
            <c:numRef>
              <c:f>Sheet1!$A$35:$A$41</c:f>
              <c:numCache>
                <c:formatCode>General</c:formatCode>
                <c:ptCount val="7"/>
                <c:pt idx="0">
                  <c:v>2006</c:v>
                </c:pt>
                <c:pt idx="1">
                  <c:v>2007</c:v>
                </c:pt>
                <c:pt idx="2">
                  <c:v>2008</c:v>
                </c:pt>
                <c:pt idx="3">
                  <c:v>2009</c:v>
                </c:pt>
                <c:pt idx="4">
                  <c:v>2010</c:v>
                </c:pt>
                <c:pt idx="5">
                  <c:v>2011</c:v>
                </c:pt>
                <c:pt idx="6">
                  <c:v>2012</c:v>
                </c:pt>
              </c:numCache>
            </c:numRef>
          </c:cat>
          <c:val>
            <c:numRef>
              <c:f>Sheet1!$B$35:$B$41</c:f>
              <c:numCache>
                <c:formatCode>0%</c:formatCode>
                <c:ptCount val="7"/>
                <c:pt idx="0">
                  <c:v>0.53900000000000003</c:v>
                </c:pt>
                <c:pt idx="1">
                  <c:v>0.54100000000000004</c:v>
                </c:pt>
                <c:pt idx="2">
                  <c:v>0.57299999999999995</c:v>
                </c:pt>
                <c:pt idx="3">
                  <c:v>0.53500000000000003</c:v>
                </c:pt>
                <c:pt idx="4">
                  <c:v>0.52400000000000002</c:v>
                </c:pt>
                <c:pt idx="5">
                  <c:v>0.52700000000000002</c:v>
                </c:pt>
                <c:pt idx="6">
                  <c:v>0.54</c:v>
                </c:pt>
              </c:numCache>
            </c:numRef>
          </c:val>
        </c:ser>
        <c:dLbls>
          <c:showLegendKey val="0"/>
          <c:showVal val="0"/>
          <c:showCatName val="0"/>
          <c:showSerName val="0"/>
          <c:showPercent val="0"/>
          <c:showBubbleSize val="0"/>
        </c:dLbls>
        <c:gapWidth val="150"/>
        <c:axId val="119567872"/>
        <c:axId val="119569792"/>
      </c:barChart>
      <c:catAx>
        <c:axId val="119567872"/>
        <c:scaling>
          <c:orientation val="minMax"/>
        </c:scaling>
        <c:delete val="0"/>
        <c:axPos val="b"/>
        <c:title>
          <c:tx>
            <c:rich>
              <a:bodyPr/>
              <a:lstStyle/>
              <a:p>
                <a:pPr algn="l">
                  <a:defRPr/>
                </a:pPr>
                <a:r>
                  <a:rPr lang="en-US" i="1" dirty="0"/>
                  <a:t>Calendar</a:t>
                </a:r>
                <a:r>
                  <a:rPr lang="en-US" i="1" baseline="0" dirty="0"/>
                  <a:t> Year</a:t>
                </a:r>
                <a:endParaRPr lang="en-US" i="1" dirty="0"/>
              </a:p>
            </c:rich>
          </c:tx>
          <c:layout/>
          <c:overlay val="0"/>
        </c:title>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19569792"/>
        <c:crosses val="autoZero"/>
        <c:auto val="1"/>
        <c:lblAlgn val="ctr"/>
        <c:lblOffset val="100"/>
        <c:tickLblSkip val="1"/>
        <c:tickMarkSkip val="1"/>
        <c:noMultiLvlLbl val="0"/>
      </c:catAx>
      <c:valAx>
        <c:axId val="119569792"/>
        <c:scaling>
          <c:orientation val="minMax"/>
          <c:max val="1"/>
        </c:scaling>
        <c:delete val="1"/>
        <c:axPos val="l"/>
        <c:numFmt formatCode="0%" sourceLinked="1"/>
        <c:majorTickMark val="out"/>
        <c:minorTickMark val="none"/>
        <c:tickLblPos val="nextTo"/>
        <c:crossAx val="119567872"/>
        <c:crosses val="autoZero"/>
        <c:crossBetween val="between"/>
        <c:majorUnit val="0.2"/>
        <c:minorUnit val="0.1"/>
      </c:valAx>
    </c:plotArea>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200" b="1" i="0" u="none" strike="noStrike" baseline="0">
                <a:solidFill>
                  <a:srgbClr val="000000"/>
                </a:solidFill>
                <a:latin typeface="Calibri"/>
                <a:ea typeface="Calibri"/>
                <a:cs typeface="Calibri"/>
              </a:defRPr>
            </a:pPr>
            <a:r>
              <a:rPr lang="en-US" dirty="0"/>
              <a:t>Total Number of Businesses in Baltimore City</a:t>
            </a:r>
          </a:p>
        </c:rich>
      </c:tx>
      <c:layout>
        <c:manualLayout>
          <c:xMode val="edge"/>
          <c:yMode val="edge"/>
          <c:x val="0.23629511302110573"/>
          <c:y val="4.0277804780575265E-2"/>
        </c:manualLayout>
      </c:layout>
      <c:overlay val="0"/>
    </c:title>
    <c:autoTitleDeleted val="0"/>
    <c:plotArea>
      <c:layout>
        <c:manualLayout>
          <c:layoutTarget val="inner"/>
          <c:xMode val="edge"/>
          <c:yMode val="edge"/>
          <c:x val="2.8355413696440158E-2"/>
          <c:y val="0.13750055949120887"/>
          <c:w val="0.95274190020038929"/>
          <c:h val="0.60833580865807557"/>
        </c:manualLayout>
      </c:layout>
      <c:barChart>
        <c:barDir val="col"/>
        <c:grouping val="clustered"/>
        <c:varyColors val="0"/>
        <c:ser>
          <c:idx val="3"/>
          <c:order val="0"/>
          <c:tx>
            <c:strRef>
              <c:f>Sheet1!$D$18</c:f>
              <c:strCache>
                <c:ptCount val="1"/>
                <c:pt idx="0">
                  <c:v>Total</c:v>
                </c:pt>
              </c:strCache>
            </c:strRef>
          </c:tx>
          <c:invertIfNegative val="0"/>
          <c:dLbls>
            <c:txPr>
              <a:bodyPr/>
              <a:lstStyle/>
              <a:p>
                <a:pPr>
                  <a:defRPr sz="1000" b="0"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dLbls>
          <c:cat>
            <c:numRef>
              <c:f>Sheet1!$A$19:$A$25</c:f>
              <c:numCache>
                <c:formatCode>General</c:formatCode>
                <c:ptCount val="7"/>
                <c:pt idx="0">
                  <c:v>2007</c:v>
                </c:pt>
                <c:pt idx="1">
                  <c:v>2008</c:v>
                </c:pt>
                <c:pt idx="2">
                  <c:v>2009</c:v>
                </c:pt>
                <c:pt idx="3">
                  <c:v>2010</c:v>
                </c:pt>
                <c:pt idx="4">
                  <c:v>2011</c:v>
                </c:pt>
                <c:pt idx="5">
                  <c:v>2012</c:v>
                </c:pt>
                <c:pt idx="6">
                  <c:v>2013</c:v>
                </c:pt>
              </c:numCache>
            </c:numRef>
          </c:cat>
          <c:val>
            <c:numRef>
              <c:f>Sheet1!$D$19:$D$25</c:f>
              <c:numCache>
                <c:formatCode>#,##0</c:formatCode>
                <c:ptCount val="7"/>
                <c:pt idx="0">
                  <c:v>12234</c:v>
                </c:pt>
                <c:pt idx="1">
                  <c:v>12133</c:v>
                </c:pt>
                <c:pt idx="2">
                  <c:v>11997</c:v>
                </c:pt>
                <c:pt idx="3">
                  <c:v>11982</c:v>
                </c:pt>
                <c:pt idx="4">
                  <c:v>11804</c:v>
                </c:pt>
                <c:pt idx="5" formatCode="_(* #,##0_);_(* \(#,##0\);_(* &quot;-&quot;??_);_(@_)">
                  <c:v>11704</c:v>
                </c:pt>
                <c:pt idx="6">
                  <c:v>11743</c:v>
                </c:pt>
              </c:numCache>
            </c:numRef>
          </c:val>
        </c:ser>
        <c:dLbls>
          <c:showLegendKey val="0"/>
          <c:showVal val="0"/>
          <c:showCatName val="0"/>
          <c:showSerName val="0"/>
          <c:showPercent val="0"/>
          <c:showBubbleSize val="0"/>
        </c:dLbls>
        <c:gapWidth val="150"/>
        <c:axId val="119621120"/>
        <c:axId val="119623040"/>
      </c:barChart>
      <c:catAx>
        <c:axId val="119621120"/>
        <c:scaling>
          <c:orientation val="minMax"/>
        </c:scaling>
        <c:delete val="0"/>
        <c:axPos val="b"/>
        <c:title>
          <c:tx>
            <c:rich>
              <a:bodyPr/>
              <a:lstStyle/>
              <a:p>
                <a:pPr>
                  <a:defRPr sz="1000" b="0" i="1" u="none" strike="noStrike" baseline="0">
                    <a:solidFill>
                      <a:srgbClr val="000000"/>
                    </a:solidFill>
                    <a:latin typeface="Calibri"/>
                    <a:ea typeface="Calibri"/>
                    <a:cs typeface="Calibri"/>
                  </a:defRPr>
                </a:pPr>
                <a:r>
                  <a:rPr lang="en-US" dirty="0"/>
                  <a:t>Fiscal Year</a:t>
                </a:r>
              </a:p>
            </c:rich>
          </c:tx>
          <c:layout>
            <c:manualLayout>
              <c:xMode val="edge"/>
              <c:yMode val="edge"/>
              <c:x val="0.45368655668490271"/>
              <c:y val="0.89166996100796037"/>
            </c:manualLayout>
          </c:layout>
          <c:overlay val="0"/>
        </c:title>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19623040"/>
        <c:crosses val="autoZero"/>
        <c:auto val="1"/>
        <c:lblAlgn val="ctr"/>
        <c:lblOffset val="100"/>
        <c:tickLblSkip val="1"/>
        <c:tickMarkSkip val="1"/>
        <c:noMultiLvlLbl val="0"/>
      </c:catAx>
      <c:valAx>
        <c:axId val="119623040"/>
        <c:scaling>
          <c:orientation val="minMax"/>
          <c:max val="20000"/>
        </c:scaling>
        <c:delete val="0"/>
        <c:axPos val="l"/>
        <c:numFmt formatCode="#,##0"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19621120"/>
        <c:crosses val="autoZero"/>
        <c:crossBetween val="between"/>
        <c:majorUnit val="5000"/>
      </c:valAx>
    </c:plotArea>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pPr>
            <a:r>
              <a:rPr lang="en-US" sz="1200" dirty="0">
                <a:latin typeface="Arial" panose="020B0604020202020204" pitchFamily="34" charset="0"/>
                <a:cs typeface="Arial" panose="020B0604020202020204" pitchFamily="34" charset="0"/>
              </a:rPr>
              <a:t>General Fund Baseline Projected Fiscal Gap</a:t>
            </a:r>
          </a:p>
          <a:p>
            <a:pPr>
              <a:defRPr sz="1400"/>
            </a:pPr>
            <a:r>
              <a:rPr lang="en-US" sz="800" dirty="0">
                <a:latin typeface="Arial" panose="020B0604020202020204" pitchFamily="34" charset="0"/>
                <a:cs typeface="Arial" panose="020B0604020202020204" pitchFamily="34" charset="0"/>
              </a:rPr>
              <a:t>($-millions)</a:t>
            </a:r>
          </a:p>
        </c:rich>
      </c:tx>
      <c:layout>
        <c:manualLayout>
          <c:xMode val="edge"/>
          <c:yMode val="edge"/>
          <c:x val="0.21137713785343054"/>
          <c:y val="1.646082434140177E-2"/>
        </c:manualLayout>
      </c:layout>
      <c:overlay val="0"/>
    </c:title>
    <c:autoTitleDeleted val="0"/>
    <c:plotArea>
      <c:layout>
        <c:manualLayout>
          <c:layoutTarget val="inner"/>
          <c:xMode val="edge"/>
          <c:yMode val="edge"/>
          <c:x val="8.7086144643368599E-2"/>
          <c:y val="0.11407407407407408"/>
          <c:w val="0.80424361087243346"/>
          <c:h val="0.75337727228540874"/>
        </c:manualLayout>
      </c:layout>
      <c:areaChart>
        <c:grouping val="standard"/>
        <c:varyColors val="0"/>
        <c:ser>
          <c:idx val="0"/>
          <c:order val="0"/>
          <c:tx>
            <c:strRef>
              <c:f>Init1!$B$94</c:f>
              <c:strCache>
                <c:ptCount val="1"/>
                <c:pt idx="0">
                  <c:v>Original</c:v>
                </c:pt>
              </c:strCache>
            </c:strRef>
          </c:tx>
          <c:spPr>
            <a:pattFill prst="pct70">
              <a:fgClr>
                <a:sysClr val="window" lastClr="FFFFFF"/>
              </a:fgClr>
              <a:bgClr>
                <a:srgbClr val="1F497D">
                  <a:lumMod val="60000"/>
                  <a:lumOff val="40000"/>
                </a:srgbClr>
              </a:bgClr>
            </a:pattFill>
            <a:ln w="19050">
              <a:solidFill>
                <a:sysClr val="windowText" lastClr="000000"/>
              </a:solidFill>
            </a:ln>
          </c:spPr>
          <c:dLbls>
            <c:dLbl>
              <c:idx val="0"/>
              <c:delete val="1"/>
            </c:dLbl>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layout>
                <c:manualLayout>
                  <c:x val="4.779363223604205E-2"/>
                  <c:y val="0.3448191568646512"/>
                </c:manualLayout>
              </c:layout>
              <c:tx>
                <c:rich>
                  <a:bodyPr/>
                  <a:lstStyle/>
                  <a:p>
                    <a:pPr>
                      <a:defRPr sz="1000" b="1" i="0">
                        <a:solidFill>
                          <a:sysClr val="windowText" lastClr="000000"/>
                        </a:solidFill>
                        <a:latin typeface="Arial" panose="020B0604020202020204" pitchFamily="34" charset="0"/>
                        <a:cs typeface="Arial" panose="020B0604020202020204" pitchFamily="34" charset="0"/>
                      </a:defRPr>
                    </a:pPr>
                    <a:r>
                      <a:rPr lang="en-US" sz="1000" b="1" i="0" dirty="0">
                        <a:solidFill>
                          <a:sysClr val="windowText" lastClr="000000"/>
                        </a:solidFill>
                        <a:latin typeface="Arial" panose="020B0604020202020204" pitchFamily="34" charset="0"/>
                        <a:cs typeface="Arial" panose="020B0604020202020204" pitchFamily="34" charset="0"/>
                      </a:rPr>
                      <a:t>($744.8)</a:t>
                    </a:r>
                    <a:endParaRPr lang="en-US" b="1" i="0" dirty="0"/>
                  </a:p>
                </c:rich>
              </c:tx>
              <c:spPr/>
              <c:showLegendKey val="0"/>
              <c:showVal val="1"/>
              <c:showCatName val="0"/>
              <c:showSerName val="0"/>
              <c:showPercent val="0"/>
              <c:showBubbleSize val="0"/>
            </c:dLbl>
            <c:txPr>
              <a:bodyPr/>
              <a:lstStyle/>
              <a:p>
                <a:pPr>
                  <a:defRPr sz="1000" b="0">
                    <a:solidFill>
                      <a:sysClr val="windowText" lastClr="000000"/>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Init1!$C$79:$L$79</c:f>
              <c:strCache>
                <c:ptCount val="10"/>
                <c:pt idx="0">
                  <c:v>FY13</c:v>
                </c:pt>
                <c:pt idx="1">
                  <c:v>FY14</c:v>
                </c:pt>
                <c:pt idx="2">
                  <c:v>FY15</c:v>
                </c:pt>
                <c:pt idx="3">
                  <c:v>FY16</c:v>
                </c:pt>
                <c:pt idx="4">
                  <c:v>FY17</c:v>
                </c:pt>
                <c:pt idx="5">
                  <c:v>FY18</c:v>
                </c:pt>
                <c:pt idx="6">
                  <c:v>FY19</c:v>
                </c:pt>
                <c:pt idx="7">
                  <c:v>FY20</c:v>
                </c:pt>
                <c:pt idx="8">
                  <c:v>FY21</c:v>
                </c:pt>
                <c:pt idx="9">
                  <c:v>FY22</c:v>
                </c:pt>
              </c:strCache>
            </c:strRef>
          </c:cat>
          <c:val>
            <c:numRef>
              <c:f>Init1!$C$94:$L$94</c:f>
              <c:numCache>
                <c:formatCode>General</c:formatCode>
                <c:ptCount val="10"/>
                <c:pt idx="0">
                  <c:v>0</c:v>
                </c:pt>
                <c:pt idx="1">
                  <c:v>-30.3</c:v>
                </c:pt>
                <c:pt idx="2">
                  <c:v>-67.900000000000006</c:v>
                </c:pt>
                <c:pt idx="3">
                  <c:v>-126.4</c:v>
                </c:pt>
                <c:pt idx="4">
                  <c:v>-200.5</c:v>
                </c:pt>
                <c:pt idx="5">
                  <c:v>-273</c:v>
                </c:pt>
                <c:pt idx="6">
                  <c:v>-374</c:v>
                </c:pt>
                <c:pt idx="7">
                  <c:v>-495.7</c:v>
                </c:pt>
                <c:pt idx="8">
                  <c:v>-620.1</c:v>
                </c:pt>
                <c:pt idx="9">
                  <c:v>-744.8</c:v>
                </c:pt>
              </c:numCache>
            </c:numRef>
          </c:val>
        </c:ser>
        <c:ser>
          <c:idx val="1"/>
          <c:order val="1"/>
          <c:tx>
            <c:strRef>
              <c:f>Init1!$B$95</c:f>
              <c:strCache>
                <c:ptCount val="1"/>
                <c:pt idx="0">
                  <c:v>13-14</c:v>
                </c:pt>
              </c:strCache>
            </c:strRef>
          </c:tx>
          <c:spPr>
            <a:solidFill>
              <a:srgbClr val="4F81BD"/>
            </a:solidFill>
            <a:ln w="19050">
              <a:solidFill>
                <a:sysClr val="windowText" lastClr="000000"/>
              </a:solidFill>
            </a:ln>
          </c:spPr>
          <c:dLbls>
            <c:dLbl>
              <c:idx val="0"/>
              <c:delete val="1"/>
            </c:dLbl>
            <c:dLbl>
              <c:idx val="1"/>
              <c:delete val="1"/>
            </c:dLbl>
            <c:dLbl>
              <c:idx val="3"/>
              <c:delete val="1"/>
            </c:dLbl>
            <c:dLbl>
              <c:idx val="4"/>
              <c:delete val="1"/>
            </c:dLbl>
            <c:dLbl>
              <c:idx val="5"/>
              <c:delete val="1"/>
            </c:dLbl>
            <c:dLbl>
              <c:idx val="6"/>
              <c:delete val="1"/>
            </c:dLbl>
            <c:dLbl>
              <c:idx val="7"/>
              <c:delete val="1"/>
            </c:dLbl>
            <c:dLbl>
              <c:idx val="8"/>
              <c:delete val="1"/>
            </c:dLbl>
            <c:dLbl>
              <c:idx val="9"/>
              <c:layout>
                <c:manualLayout>
                  <c:x val="4.7401105273289855E-2"/>
                  <c:y val="0.23229525938887269"/>
                </c:manualLayout>
              </c:layout>
              <c:tx>
                <c:rich>
                  <a:bodyPr/>
                  <a:lstStyle/>
                  <a:p>
                    <a:r>
                      <a:rPr lang="en-US" sz="1000" b="1" dirty="0">
                        <a:solidFill>
                          <a:sysClr val="windowText" lastClr="000000"/>
                        </a:solidFill>
                        <a:latin typeface="Arial" panose="020B0604020202020204" pitchFamily="34" charset="0"/>
                        <a:cs typeface="Arial" panose="020B0604020202020204" pitchFamily="34" charset="0"/>
                      </a:rPr>
                      <a:t>($472.8)</a:t>
                    </a:r>
                    <a:endParaRPr lang="en-US" dirty="0">
                      <a:solidFill>
                        <a:schemeClr val="bg1"/>
                      </a:solidFill>
                    </a:endParaRPr>
                  </a:p>
                </c:rich>
              </c:tx>
              <c:showLegendKey val="0"/>
              <c:showVal val="1"/>
              <c:showCatName val="0"/>
              <c:showSerName val="0"/>
              <c:showPercent val="0"/>
              <c:showBubbleSize val="0"/>
            </c:dLbl>
            <c:numFmt formatCode="&quot;$&quot;#,##0.0_);\(&quot;$&quot;#,##0.0\)" sourceLinked="0"/>
            <c:txPr>
              <a:bodyPr/>
              <a:lstStyle/>
              <a:p>
                <a:pPr>
                  <a:defRPr sz="1000" b="1">
                    <a:solidFill>
                      <a:sysClr val="windowText" lastClr="000000"/>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Init1!$C$79:$L$79</c:f>
              <c:strCache>
                <c:ptCount val="10"/>
                <c:pt idx="0">
                  <c:v>FY13</c:v>
                </c:pt>
                <c:pt idx="1">
                  <c:v>FY14</c:v>
                </c:pt>
                <c:pt idx="2">
                  <c:v>FY15</c:v>
                </c:pt>
                <c:pt idx="3">
                  <c:v>FY16</c:v>
                </c:pt>
                <c:pt idx="4">
                  <c:v>FY17</c:v>
                </c:pt>
                <c:pt idx="5">
                  <c:v>FY18</c:v>
                </c:pt>
                <c:pt idx="6">
                  <c:v>FY19</c:v>
                </c:pt>
                <c:pt idx="7">
                  <c:v>FY20</c:v>
                </c:pt>
                <c:pt idx="8">
                  <c:v>FY21</c:v>
                </c:pt>
                <c:pt idx="9">
                  <c:v>FY22</c:v>
                </c:pt>
              </c:strCache>
            </c:strRef>
          </c:cat>
          <c:val>
            <c:numRef>
              <c:f>Init1!$C$95:$L$95</c:f>
              <c:numCache>
                <c:formatCode>General</c:formatCode>
                <c:ptCount val="10"/>
                <c:pt idx="1">
                  <c:v>0</c:v>
                </c:pt>
                <c:pt idx="2">
                  <c:v>2.7</c:v>
                </c:pt>
                <c:pt idx="3">
                  <c:v>-0.9</c:v>
                </c:pt>
                <c:pt idx="4">
                  <c:v>-33.6</c:v>
                </c:pt>
                <c:pt idx="5">
                  <c:v>-73.599999999999994</c:v>
                </c:pt>
                <c:pt idx="6">
                  <c:v>-136.69999999999999</c:v>
                </c:pt>
                <c:pt idx="7">
                  <c:v>-233.6</c:v>
                </c:pt>
                <c:pt idx="8">
                  <c:v>-343.8</c:v>
                </c:pt>
                <c:pt idx="9">
                  <c:v>-472.8</c:v>
                </c:pt>
              </c:numCache>
            </c:numRef>
          </c:val>
        </c:ser>
        <c:dLbls>
          <c:showLegendKey val="0"/>
          <c:showVal val="0"/>
          <c:showCatName val="0"/>
          <c:showSerName val="0"/>
          <c:showPercent val="0"/>
          <c:showBubbleSize val="0"/>
        </c:dLbls>
        <c:axId val="109710336"/>
        <c:axId val="118350592"/>
      </c:areaChart>
      <c:catAx>
        <c:axId val="109710336"/>
        <c:scaling>
          <c:orientation val="minMax"/>
        </c:scaling>
        <c:delete val="0"/>
        <c:axPos val="b"/>
        <c:majorTickMark val="out"/>
        <c:minorTickMark val="none"/>
        <c:tickLblPos val="low"/>
        <c:txPr>
          <a:bodyPr/>
          <a:lstStyle/>
          <a:p>
            <a:pPr>
              <a:defRPr sz="800" b="1">
                <a:latin typeface="Arial" panose="020B0604020202020204" pitchFamily="34" charset="0"/>
                <a:cs typeface="Arial" panose="020B0604020202020204" pitchFamily="34" charset="0"/>
              </a:defRPr>
            </a:pPr>
            <a:endParaRPr lang="en-US"/>
          </a:p>
        </c:txPr>
        <c:crossAx val="118350592"/>
        <c:crosses val="autoZero"/>
        <c:auto val="1"/>
        <c:lblAlgn val="ctr"/>
        <c:lblOffset val="100"/>
        <c:noMultiLvlLbl val="0"/>
      </c:catAx>
      <c:valAx>
        <c:axId val="118350592"/>
        <c:scaling>
          <c:orientation val="minMax"/>
          <c:max val="0"/>
          <c:min val="-800"/>
        </c:scaling>
        <c:delete val="0"/>
        <c:axPos val="l"/>
        <c:numFmt formatCode="&quot;$&quot;#,##0_);\(&quot;$&quot;#,##0\)" sourceLinked="0"/>
        <c:majorTickMark val="out"/>
        <c:minorTickMark val="none"/>
        <c:tickLblPos val="nextTo"/>
        <c:txPr>
          <a:bodyPr/>
          <a:lstStyle/>
          <a:p>
            <a:pPr>
              <a:defRPr sz="800" b="1">
                <a:latin typeface="Arial" panose="020B0604020202020204" pitchFamily="34" charset="0"/>
                <a:cs typeface="Arial" panose="020B0604020202020204" pitchFamily="34" charset="0"/>
              </a:defRPr>
            </a:pPr>
            <a:endParaRPr lang="en-US"/>
          </a:p>
        </c:txPr>
        <c:crossAx val="109710336"/>
        <c:crosses val="autoZero"/>
        <c:crossBetween val="midCat"/>
      </c:valAx>
      <c:spPr>
        <a:ln w="19050">
          <a:solidFill>
            <a:sysClr val="windowText" lastClr="000000"/>
          </a:solidFill>
        </a:ln>
      </c:spPr>
    </c:plotArea>
    <c:plotVisOnly val="1"/>
    <c:dispBlanksAs val="zero"/>
    <c:showDLblsOverMax val="0"/>
  </c:chart>
  <c:spPr>
    <a:ln>
      <a:solidFill>
        <a:sysClr val="window" lastClr="FFFFFF"/>
      </a:solidFill>
    </a:ln>
  </c:sp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3"/>
    </mc:Choice>
    <mc:Fallback>
      <c:style val="23"/>
    </mc:Fallback>
  </mc:AlternateContent>
  <c:chart>
    <c:title>
      <c:tx>
        <c:rich>
          <a:bodyPr/>
          <a:lstStyle/>
          <a:p>
            <a:pPr>
              <a:defRPr sz="1000" b="0" i="0" u="none" strike="noStrike" baseline="0">
                <a:solidFill>
                  <a:sysClr val="windowText" lastClr="000000"/>
                </a:solidFill>
                <a:latin typeface="Calibri"/>
                <a:ea typeface="Calibri"/>
                <a:cs typeface="Calibri"/>
              </a:defRPr>
            </a:pPr>
            <a:r>
              <a:rPr lang="en-US" sz="1200" b="1" i="0" u="none" strike="noStrike" baseline="0" dirty="0">
                <a:solidFill>
                  <a:sysClr val="windowText" lastClr="000000"/>
                </a:solidFill>
                <a:latin typeface="Calibri"/>
                <a:cs typeface="Calibri"/>
              </a:rPr>
              <a:t>Hotel Tax Revenue</a:t>
            </a:r>
          </a:p>
          <a:p>
            <a:pPr>
              <a:defRPr sz="1000" b="0" i="0" u="none" strike="noStrike" baseline="0">
                <a:solidFill>
                  <a:sysClr val="windowText" lastClr="000000"/>
                </a:solidFill>
                <a:latin typeface="Calibri"/>
                <a:ea typeface="Calibri"/>
                <a:cs typeface="Calibri"/>
              </a:defRPr>
            </a:pPr>
            <a:r>
              <a:rPr lang="en-US" sz="1000" b="0" i="1" u="none" strike="noStrike" baseline="0" dirty="0">
                <a:solidFill>
                  <a:sysClr val="windowText" lastClr="000000"/>
                </a:solidFill>
                <a:latin typeface="Calibri"/>
                <a:cs typeface="Calibri"/>
              </a:rPr>
              <a:t>Baltimore City</a:t>
            </a:r>
          </a:p>
          <a:p>
            <a:pPr>
              <a:defRPr sz="1000" b="0" i="0" u="none" strike="noStrike" baseline="0">
                <a:solidFill>
                  <a:sysClr val="windowText" lastClr="000000"/>
                </a:solidFill>
                <a:latin typeface="Calibri"/>
                <a:ea typeface="Calibri"/>
                <a:cs typeface="Calibri"/>
              </a:defRPr>
            </a:pPr>
            <a:r>
              <a:rPr lang="en-US" sz="1000" b="0" i="1" u="none" strike="noStrike" baseline="0" dirty="0">
                <a:solidFill>
                  <a:sysClr val="windowText" lastClr="000000"/>
                </a:solidFill>
                <a:latin typeface="Calibri"/>
                <a:cs typeface="Calibri"/>
              </a:rPr>
              <a:t>Figures in Millions</a:t>
            </a:r>
          </a:p>
        </c:rich>
      </c:tx>
      <c:layout>
        <c:manualLayout>
          <c:xMode val="edge"/>
          <c:yMode val="edge"/>
          <c:x val="0.39904487548812495"/>
          <c:y val="1.3925444634106051E-2"/>
        </c:manualLayout>
      </c:layout>
      <c:overlay val="0"/>
    </c:title>
    <c:autoTitleDeleted val="0"/>
    <c:plotArea>
      <c:layout>
        <c:manualLayout>
          <c:layoutTarget val="inner"/>
          <c:xMode val="edge"/>
          <c:yMode val="edge"/>
          <c:x val="3.3930389919098879E-2"/>
          <c:y val="0.20615246086939862"/>
          <c:w val="0.94567568419299219"/>
          <c:h val="0.63481042971818302"/>
        </c:manualLayout>
      </c:layout>
      <c:barChart>
        <c:barDir val="col"/>
        <c:grouping val="clustered"/>
        <c:varyColors val="0"/>
        <c:ser>
          <c:idx val="0"/>
          <c:order val="0"/>
          <c:invertIfNegative val="0"/>
          <c:dLbls>
            <c:dLbl>
              <c:idx val="0"/>
              <c:layout/>
              <c:tx>
                <c:rich>
                  <a:bodyPr/>
                  <a:lstStyle/>
                  <a:p>
                    <a:r>
                      <a:rPr lang="en-US" dirty="0"/>
                      <a:t>$20.5</a:t>
                    </a:r>
                  </a:p>
                </c:rich>
              </c:tx>
              <c:showLegendKey val="0"/>
              <c:showVal val="1"/>
              <c:showCatName val="0"/>
              <c:showSerName val="0"/>
              <c:showPercent val="0"/>
              <c:showBubbleSize val="0"/>
            </c:dLbl>
            <c:dLbl>
              <c:idx val="1"/>
              <c:layout/>
              <c:tx>
                <c:rich>
                  <a:bodyPr/>
                  <a:lstStyle/>
                  <a:p>
                    <a:r>
                      <a:rPr lang="en-US" dirty="0"/>
                      <a:t>$21.7</a:t>
                    </a:r>
                  </a:p>
                </c:rich>
              </c:tx>
              <c:showLegendKey val="0"/>
              <c:showVal val="1"/>
              <c:showCatName val="0"/>
              <c:showSerName val="0"/>
              <c:showPercent val="0"/>
              <c:showBubbleSize val="0"/>
            </c:dLbl>
            <c:dLbl>
              <c:idx val="2"/>
              <c:layout/>
              <c:tx>
                <c:rich>
                  <a:bodyPr/>
                  <a:lstStyle/>
                  <a:p>
                    <a:r>
                      <a:rPr lang="en-US" dirty="0"/>
                      <a:t>$20.6</a:t>
                    </a:r>
                  </a:p>
                </c:rich>
              </c:tx>
              <c:showLegendKey val="0"/>
              <c:showVal val="1"/>
              <c:showCatName val="0"/>
              <c:showSerName val="0"/>
              <c:showPercent val="0"/>
              <c:showBubbleSize val="0"/>
            </c:dLbl>
            <c:dLbl>
              <c:idx val="3"/>
              <c:layout/>
              <c:tx>
                <c:rich>
                  <a:bodyPr/>
                  <a:lstStyle/>
                  <a:p>
                    <a:r>
                      <a:rPr lang="en-US" dirty="0"/>
                      <a:t>$19.0</a:t>
                    </a:r>
                  </a:p>
                </c:rich>
              </c:tx>
              <c:showLegendKey val="0"/>
              <c:showVal val="1"/>
              <c:showCatName val="0"/>
              <c:showSerName val="0"/>
              <c:showPercent val="0"/>
              <c:showBubbleSize val="0"/>
            </c:dLbl>
            <c:dLbl>
              <c:idx val="4"/>
              <c:layout/>
              <c:tx>
                <c:rich>
                  <a:bodyPr/>
                  <a:lstStyle/>
                  <a:p>
                    <a:r>
                      <a:rPr lang="en-US" dirty="0"/>
                      <a:t>$27.1</a:t>
                    </a:r>
                  </a:p>
                </c:rich>
              </c:tx>
              <c:showLegendKey val="0"/>
              <c:showVal val="1"/>
              <c:showCatName val="0"/>
              <c:showSerName val="0"/>
              <c:showPercent val="0"/>
              <c:showBubbleSize val="0"/>
            </c:dLbl>
            <c:dLbl>
              <c:idx val="5"/>
              <c:layout/>
              <c:tx>
                <c:rich>
                  <a:bodyPr/>
                  <a:lstStyle/>
                  <a:p>
                    <a:r>
                      <a:rPr lang="en-US" dirty="0"/>
                      <a:t>$32.6 </a:t>
                    </a:r>
                  </a:p>
                </c:rich>
              </c:tx>
              <c:showLegendKey val="0"/>
              <c:showVal val="1"/>
              <c:showCatName val="0"/>
              <c:showSerName val="0"/>
              <c:showPercent val="0"/>
              <c:showBubbleSize val="0"/>
            </c:dLbl>
            <c:dLbl>
              <c:idx val="6"/>
              <c:layout/>
              <c:tx>
                <c:rich>
                  <a:bodyPr/>
                  <a:lstStyle/>
                  <a:p>
                    <a:r>
                      <a:rPr lang="en-US" dirty="0"/>
                      <a:t>$30.5</a:t>
                    </a:r>
                  </a:p>
                </c:rich>
              </c:tx>
              <c:showLegendKey val="0"/>
              <c:showVal val="1"/>
              <c:showCatName val="0"/>
              <c:showSerName val="0"/>
              <c:showPercent val="0"/>
              <c:showBubbleSize val="0"/>
            </c:dLbl>
            <c:showLegendKey val="0"/>
            <c:showVal val="1"/>
            <c:showCatName val="0"/>
            <c:showSerName val="0"/>
            <c:showPercent val="0"/>
            <c:showBubbleSize val="0"/>
            <c:showLeaderLines val="0"/>
          </c:dLbls>
          <c:cat>
            <c:numRef>
              <c:f>Sheet1!$A$80:$A$86</c:f>
              <c:numCache>
                <c:formatCode>General</c:formatCode>
                <c:ptCount val="7"/>
                <c:pt idx="0">
                  <c:v>2007</c:v>
                </c:pt>
                <c:pt idx="1">
                  <c:v>2008</c:v>
                </c:pt>
                <c:pt idx="2">
                  <c:v>2009</c:v>
                </c:pt>
                <c:pt idx="3">
                  <c:v>2010</c:v>
                </c:pt>
                <c:pt idx="4">
                  <c:v>2011</c:v>
                </c:pt>
                <c:pt idx="5">
                  <c:v>2012</c:v>
                </c:pt>
                <c:pt idx="6">
                  <c:v>2013</c:v>
                </c:pt>
              </c:numCache>
            </c:numRef>
          </c:cat>
          <c:val>
            <c:numRef>
              <c:f>Sheet1!$B$80:$B$86</c:f>
              <c:numCache>
                <c:formatCode>"$"#,##0</c:formatCode>
                <c:ptCount val="7"/>
                <c:pt idx="0">
                  <c:v>20499096</c:v>
                </c:pt>
                <c:pt idx="1">
                  <c:v>21711542</c:v>
                </c:pt>
                <c:pt idx="2">
                  <c:v>20660153</c:v>
                </c:pt>
                <c:pt idx="3">
                  <c:v>19037753</c:v>
                </c:pt>
                <c:pt idx="4" formatCode="&quot;$&quot;#,##0_);[Red]\(&quot;$&quot;#,##0\)">
                  <c:v>27149824</c:v>
                </c:pt>
                <c:pt idx="5" formatCode="&quot;$&quot;#,##0_);[Red]\(&quot;$&quot;#,##0\)">
                  <c:v>32600000</c:v>
                </c:pt>
                <c:pt idx="6" formatCode="&quot;$&quot;#,##0_);[Red]\(&quot;$&quot;#,##0\)">
                  <c:v>30500000</c:v>
                </c:pt>
              </c:numCache>
            </c:numRef>
          </c:val>
        </c:ser>
        <c:dLbls>
          <c:showLegendKey val="0"/>
          <c:showVal val="0"/>
          <c:showCatName val="0"/>
          <c:showSerName val="0"/>
          <c:showPercent val="0"/>
          <c:showBubbleSize val="0"/>
        </c:dLbls>
        <c:gapWidth val="150"/>
        <c:axId val="119666176"/>
        <c:axId val="119668096"/>
      </c:barChart>
      <c:catAx>
        <c:axId val="119666176"/>
        <c:scaling>
          <c:orientation val="minMax"/>
        </c:scaling>
        <c:delete val="0"/>
        <c:axPos val="b"/>
        <c:title>
          <c:tx>
            <c:rich>
              <a:bodyPr/>
              <a:lstStyle/>
              <a:p>
                <a:pPr>
                  <a:defRPr/>
                </a:pPr>
                <a:r>
                  <a:rPr lang="en-US" i="1" dirty="0"/>
                  <a:t>Fiscal</a:t>
                </a:r>
                <a:r>
                  <a:rPr lang="en-US" i="1" baseline="0" dirty="0"/>
                  <a:t> Year</a:t>
                </a:r>
                <a:endParaRPr lang="en-US" i="1" dirty="0"/>
              </a:p>
            </c:rich>
          </c:tx>
          <c:layout/>
          <c:overlay val="0"/>
        </c:title>
        <c:numFmt formatCode="General" sourceLinked="1"/>
        <c:majorTickMark val="out"/>
        <c:minorTickMark val="none"/>
        <c:tickLblPos val="nextTo"/>
        <c:spPr>
          <a:noFill/>
        </c:spPr>
        <c:txPr>
          <a:bodyPr rot="0" vert="horz"/>
          <a:lstStyle/>
          <a:p>
            <a:pPr>
              <a:defRPr sz="1000" b="0" i="0" u="none" strike="noStrike" baseline="0">
                <a:solidFill>
                  <a:sysClr val="windowText" lastClr="000000"/>
                </a:solidFill>
                <a:latin typeface="Calibri"/>
                <a:ea typeface="Calibri"/>
                <a:cs typeface="Calibri"/>
              </a:defRPr>
            </a:pPr>
            <a:endParaRPr lang="en-US"/>
          </a:p>
        </c:txPr>
        <c:crossAx val="119668096"/>
        <c:crosses val="autoZero"/>
        <c:auto val="1"/>
        <c:lblAlgn val="ctr"/>
        <c:lblOffset val="100"/>
        <c:tickLblSkip val="1"/>
        <c:tickMarkSkip val="1"/>
        <c:noMultiLvlLbl val="0"/>
      </c:catAx>
      <c:valAx>
        <c:axId val="119668096"/>
        <c:scaling>
          <c:orientation val="minMax"/>
        </c:scaling>
        <c:delete val="1"/>
        <c:axPos val="l"/>
        <c:numFmt formatCode="&quot;$&quot;#,##0" sourceLinked="1"/>
        <c:majorTickMark val="out"/>
        <c:minorTickMark val="none"/>
        <c:tickLblPos val="nextTo"/>
        <c:crossAx val="119666176"/>
        <c:crosses val="autoZero"/>
        <c:crossBetween val="between"/>
      </c:valAx>
      <c:spPr>
        <a:noFill/>
        <a:ln w="25400">
          <a:noFill/>
        </a:ln>
      </c:spPr>
    </c:plotArea>
    <c:plotVisOnly val="1"/>
    <c:dispBlanksAs val="gap"/>
    <c:showDLblsOverMax val="0"/>
  </c:chart>
  <c:spPr>
    <a:noFill/>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200" b="1" i="0" u="none" strike="noStrike" baseline="0">
                <a:solidFill>
                  <a:srgbClr val="000000"/>
                </a:solidFill>
                <a:latin typeface="Calibri"/>
                <a:ea typeface="Calibri"/>
                <a:cs typeface="Calibri"/>
              </a:defRPr>
            </a:pPr>
            <a:r>
              <a:rPr lang="en-US" dirty="0"/>
              <a:t>Citizen Satisfaction with City Services</a:t>
            </a:r>
          </a:p>
        </c:rich>
      </c:tx>
      <c:layout>
        <c:manualLayout>
          <c:xMode val="edge"/>
          <c:yMode val="edge"/>
          <c:x val="0.32919837850457373"/>
          <c:y val="4.3528308961379832E-2"/>
        </c:manualLayout>
      </c:layout>
      <c:overlay val="0"/>
    </c:title>
    <c:autoTitleDeleted val="0"/>
    <c:plotArea>
      <c:layout>
        <c:manualLayout>
          <c:layoutTarget val="inner"/>
          <c:xMode val="edge"/>
          <c:yMode val="edge"/>
          <c:x val="3.6608932082678687E-2"/>
          <c:y val="0.14166724311215459"/>
          <c:w val="0.9229304456633205"/>
          <c:h val="0.6000024414161842"/>
        </c:manualLayout>
      </c:layout>
      <c:barChart>
        <c:barDir val="col"/>
        <c:grouping val="stacked"/>
        <c:varyColors val="0"/>
        <c:ser>
          <c:idx val="0"/>
          <c:order val="0"/>
          <c:tx>
            <c:strRef>
              <c:f>Sheet1!$A$3</c:f>
              <c:strCache>
                <c:ptCount val="1"/>
                <c:pt idx="0">
                  <c:v>Very Satisfied/Satisfied </c:v>
                </c:pt>
              </c:strCache>
            </c:strRef>
          </c:tx>
          <c:spPr>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6200000" scaled="1"/>
              <a:tileRect/>
            </a:gradFill>
          </c:spPr>
          <c:invertIfNegative val="0"/>
          <c:dLbls>
            <c:txPr>
              <a:bodyPr/>
              <a:lstStyle/>
              <a:p>
                <a:pPr>
                  <a:defRPr sz="800" b="1" i="0" u="none" strike="noStrike" baseline="0">
                    <a:solidFill>
                      <a:schemeClr val="bg1"/>
                    </a:solidFill>
                    <a:latin typeface="Calibri"/>
                    <a:ea typeface="Calibri"/>
                    <a:cs typeface="Calibri"/>
                  </a:defRPr>
                </a:pPr>
                <a:endParaRPr lang="en-US"/>
              </a:p>
            </c:txPr>
            <c:showLegendKey val="0"/>
            <c:showVal val="1"/>
            <c:showCatName val="0"/>
            <c:showSerName val="0"/>
            <c:showPercent val="0"/>
            <c:showBubbleSize val="0"/>
            <c:showLeaderLines val="0"/>
          </c:dLbls>
          <c:cat>
            <c:numRef>
              <c:f>Sheet1!$B$2:$F$2</c:f>
              <c:numCache>
                <c:formatCode>General</c:formatCode>
                <c:ptCount val="5"/>
                <c:pt idx="0">
                  <c:v>2009</c:v>
                </c:pt>
                <c:pt idx="1">
                  <c:v>2010</c:v>
                </c:pt>
                <c:pt idx="2">
                  <c:v>2011</c:v>
                </c:pt>
                <c:pt idx="3">
                  <c:v>2012</c:v>
                </c:pt>
                <c:pt idx="4">
                  <c:v>2013</c:v>
                </c:pt>
              </c:numCache>
            </c:numRef>
          </c:cat>
          <c:val>
            <c:numRef>
              <c:f>Sheet1!$B$3:$F$3</c:f>
              <c:numCache>
                <c:formatCode>0%</c:formatCode>
                <c:ptCount val="5"/>
                <c:pt idx="0">
                  <c:v>0.63</c:v>
                </c:pt>
                <c:pt idx="1">
                  <c:v>0.43</c:v>
                </c:pt>
                <c:pt idx="2">
                  <c:v>0.48</c:v>
                </c:pt>
                <c:pt idx="3">
                  <c:v>0.46</c:v>
                </c:pt>
                <c:pt idx="4">
                  <c:v>0.37</c:v>
                </c:pt>
              </c:numCache>
            </c:numRef>
          </c:val>
        </c:ser>
        <c:ser>
          <c:idx val="1"/>
          <c:order val="1"/>
          <c:tx>
            <c:strRef>
              <c:f>Sheet1!$A$4</c:f>
              <c:strCache>
                <c:ptCount val="1"/>
                <c:pt idx="0">
                  <c:v>Neither </c:v>
                </c:pt>
              </c:strCache>
            </c:strRef>
          </c:tx>
          <c:spPr>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c:spPr>
          <c:invertIfNegative val="0"/>
          <c:dLbls>
            <c:dLbl>
              <c:idx val="0"/>
              <c:layout>
                <c:manualLayout>
                  <c:x val="5.5702222777914978E-3"/>
                  <c:y val="1.8666147691289714E-2"/>
                </c:manualLayout>
              </c:layout>
              <c:dLblPos val="ctr"/>
              <c:showLegendKey val="0"/>
              <c:showVal val="1"/>
              <c:showCatName val="0"/>
              <c:showSerName val="0"/>
              <c:showPercent val="0"/>
              <c:showBubbleSize val="0"/>
            </c:dLbl>
            <c:txPr>
              <a:bodyPr/>
              <a:lstStyle/>
              <a:p>
                <a:pPr>
                  <a:defRPr sz="800" b="0"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dLbls>
          <c:cat>
            <c:numRef>
              <c:f>Sheet1!$B$2:$F$2</c:f>
              <c:numCache>
                <c:formatCode>General</c:formatCode>
                <c:ptCount val="5"/>
                <c:pt idx="0">
                  <c:v>2009</c:v>
                </c:pt>
                <c:pt idx="1">
                  <c:v>2010</c:v>
                </c:pt>
                <c:pt idx="2">
                  <c:v>2011</c:v>
                </c:pt>
                <c:pt idx="3">
                  <c:v>2012</c:v>
                </c:pt>
                <c:pt idx="4">
                  <c:v>2013</c:v>
                </c:pt>
              </c:numCache>
            </c:numRef>
          </c:cat>
          <c:val>
            <c:numRef>
              <c:f>Sheet1!$B$4:$F$4</c:f>
              <c:numCache>
                <c:formatCode>0%</c:formatCode>
                <c:ptCount val="5"/>
                <c:pt idx="0">
                  <c:v>0.17100000000000001</c:v>
                </c:pt>
                <c:pt idx="1">
                  <c:v>0.18</c:v>
                </c:pt>
                <c:pt idx="2">
                  <c:v>0.18</c:v>
                </c:pt>
                <c:pt idx="3">
                  <c:v>0.16500000000000001</c:v>
                </c:pt>
                <c:pt idx="4">
                  <c:v>0.23</c:v>
                </c:pt>
              </c:numCache>
            </c:numRef>
          </c:val>
        </c:ser>
        <c:ser>
          <c:idx val="2"/>
          <c:order val="2"/>
          <c:tx>
            <c:strRef>
              <c:f>Sheet1!$A$5</c:f>
              <c:strCache>
                <c:ptCount val="1"/>
                <c:pt idx="0">
                  <c:v>Unsatisfied/Very Unsatisfied</c:v>
                </c:pt>
              </c:strCache>
            </c:strRef>
          </c:tx>
          <c:spPr>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c:spPr>
          <c:invertIfNegative val="0"/>
          <c:dLbls>
            <c:txPr>
              <a:bodyPr/>
              <a:lstStyle/>
              <a:p>
                <a:pPr>
                  <a:defRPr sz="800" b="1" i="0" u="none" strike="noStrike" baseline="0">
                    <a:solidFill>
                      <a:schemeClr val="bg1"/>
                    </a:solidFill>
                    <a:latin typeface="Calibri"/>
                    <a:ea typeface="Calibri"/>
                    <a:cs typeface="Calibri"/>
                  </a:defRPr>
                </a:pPr>
                <a:endParaRPr lang="en-US"/>
              </a:p>
            </c:txPr>
            <c:showLegendKey val="0"/>
            <c:showVal val="1"/>
            <c:showCatName val="0"/>
            <c:showSerName val="0"/>
            <c:showPercent val="0"/>
            <c:showBubbleSize val="0"/>
            <c:showLeaderLines val="0"/>
          </c:dLbls>
          <c:cat>
            <c:numRef>
              <c:f>Sheet1!$B$2:$F$2</c:f>
              <c:numCache>
                <c:formatCode>General</c:formatCode>
                <c:ptCount val="5"/>
                <c:pt idx="0">
                  <c:v>2009</c:v>
                </c:pt>
                <c:pt idx="1">
                  <c:v>2010</c:v>
                </c:pt>
                <c:pt idx="2">
                  <c:v>2011</c:v>
                </c:pt>
                <c:pt idx="3">
                  <c:v>2012</c:v>
                </c:pt>
                <c:pt idx="4">
                  <c:v>2013</c:v>
                </c:pt>
              </c:numCache>
            </c:numRef>
          </c:cat>
          <c:val>
            <c:numRef>
              <c:f>Sheet1!$B$5:$F$5</c:f>
              <c:numCache>
                <c:formatCode>0%</c:formatCode>
                <c:ptCount val="5"/>
                <c:pt idx="0">
                  <c:v>0.19</c:v>
                </c:pt>
                <c:pt idx="1">
                  <c:v>0.38</c:v>
                </c:pt>
                <c:pt idx="2">
                  <c:v>0.33</c:v>
                </c:pt>
                <c:pt idx="3">
                  <c:v>0.37</c:v>
                </c:pt>
                <c:pt idx="4">
                  <c:v>0.38</c:v>
                </c:pt>
              </c:numCache>
            </c:numRef>
          </c:val>
        </c:ser>
        <c:dLbls>
          <c:showLegendKey val="0"/>
          <c:showVal val="0"/>
          <c:showCatName val="0"/>
          <c:showSerName val="0"/>
          <c:showPercent val="0"/>
          <c:showBubbleSize val="0"/>
        </c:dLbls>
        <c:gapWidth val="150"/>
        <c:overlap val="100"/>
        <c:axId val="119750656"/>
        <c:axId val="119752192"/>
      </c:barChart>
      <c:catAx>
        <c:axId val="119750656"/>
        <c:scaling>
          <c:orientation val="minMax"/>
        </c:scaling>
        <c:delete val="0"/>
        <c:axPos val="b"/>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19752192"/>
        <c:crosses val="autoZero"/>
        <c:auto val="1"/>
        <c:lblAlgn val="ctr"/>
        <c:lblOffset val="100"/>
        <c:noMultiLvlLbl val="0"/>
      </c:catAx>
      <c:valAx>
        <c:axId val="119752192"/>
        <c:scaling>
          <c:orientation val="minMax"/>
          <c:max val="1"/>
        </c:scaling>
        <c:delete val="0"/>
        <c:axPos val="l"/>
        <c:numFmt formatCode="0%"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19750656"/>
        <c:crosses val="autoZero"/>
        <c:crossBetween val="between"/>
        <c:majorUnit val="0.2"/>
      </c:valAx>
    </c:plotArea>
    <c:legend>
      <c:legendPos val="b"/>
      <c:layout/>
      <c:overlay val="0"/>
      <c:txPr>
        <a:bodyPr/>
        <a:lstStyle/>
        <a:p>
          <a:pPr>
            <a:defRPr sz="845" b="0" i="0" u="none" strike="noStrike" baseline="0">
              <a:solidFill>
                <a:srgbClr val="000000"/>
              </a:solidFill>
              <a:latin typeface="Calibri"/>
              <a:ea typeface="Calibri"/>
              <a:cs typeface="Calibri"/>
            </a:defRPr>
          </a:pPr>
          <a:endParaRPr lang="en-US"/>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t>% Online Payment Transactions</a:t>
            </a:r>
          </a:p>
        </c:rich>
      </c:tx>
      <c:layout>
        <c:manualLayout>
          <c:xMode val="edge"/>
          <c:yMode val="edge"/>
          <c:x val="0.31409473626760737"/>
          <c:y val="2.8676297352594707E-2"/>
        </c:manualLayout>
      </c:layout>
      <c:overlay val="0"/>
    </c:title>
    <c:autoTitleDeleted val="0"/>
    <c:plotArea>
      <c:layout>
        <c:manualLayout>
          <c:layoutTarget val="inner"/>
          <c:xMode val="edge"/>
          <c:yMode val="edge"/>
          <c:x val="8.2850307796057981E-2"/>
          <c:y val="0.12848344156183664"/>
          <c:w val="0.83519663502242436"/>
          <c:h val="0.66656687348710397"/>
        </c:manualLayout>
      </c:layout>
      <c:barChart>
        <c:barDir val="col"/>
        <c:grouping val="clustered"/>
        <c:varyColors val="0"/>
        <c:ser>
          <c:idx val="0"/>
          <c:order val="0"/>
          <c:invertIfNegative val="0"/>
          <c:dLbls>
            <c:dLbl>
              <c:idx val="1"/>
              <c:layout>
                <c:manualLayout>
                  <c:x val="3.617305759099354E-3"/>
                  <c:y val="-6.7103190418922876E-3"/>
                </c:manualLayout>
              </c:layout>
              <c:dLblPos val="outEnd"/>
              <c:showLegendKey val="0"/>
              <c:showVal val="1"/>
              <c:showCatName val="0"/>
              <c:showSerName val="0"/>
              <c:showPercent val="0"/>
              <c:showBubbleSize val="0"/>
            </c:dLbl>
            <c:dLbl>
              <c:idx val="3"/>
              <c:layout>
                <c:manualLayout>
                  <c:x val="-9.2675656511764792E-4"/>
                  <c:y val="-6.4485876718908264E-3"/>
                </c:manualLayout>
              </c:layout>
              <c:dLblPos val="outEnd"/>
              <c:showLegendKey val="0"/>
              <c:showVal val="1"/>
              <c:showCatName val="0"/>
              <c:showSerName val="0"/>
              <c:showPercent val="0"/>
              <c:showBubbleSize val="0"/>
            </c:dLbl>
            <c:showLegendKey val="0"/>
            <c:showVal val="1"/>
            <c:showCatName val="0"/>
            <c:showSerName val="0"/>
            <c:showPercent val="0"/>
            <c:showBubbleSize val="0"/>
            <c:showLeaderLines val="0"/>
          </c:dLbls>
          <c:cat>
            <c:numRef>
              <c:f>Sheet1!$A$44:$A$50</c:f>
              <c:numCache>
                <c:formatCode>General</c:formatCode>
                <c:ptCount val="7"/>
                <c:pt idx="0">
                  <c:v>2007</c:v>
                </c:pt>
                <c:pt idx="1">
                  <c:v>2008</c:v>
                </c:pt>
                <c:pt idx="2">
                  <c:v>2009</c:v>
                </c:pt>
                <c:pt idx="3">
                  <c:v>2010</c:v>
                </c:pt>
                <c:pt idx="4">
                  <c:v>2011</c:v>
                </c:pt>
                <c:pt idx="5">
                  <c:v>2012</c:v>
                </c:pt>
                <c:pt idx="6">
                  <c:v>2013</c:v>
                </c:pt>
              </c:numCache>
            </c:numRef>
          </c:cat>
          <c:val>
            <c:numRef>
              <c:f>Sheet1!$B$44:$B$50</c:f>
              <c:numCache>
                <c:formatCode>0.0%</c:formatCode>
                <c:ptCount val="7"/>
                <c:pt idx="0">
                  <c:v>1.6E-2</c:v>
                </c:pt>
                <c:pt idx="1">
                  <c:v>0.106</c:v>
                </c:pt>
                <c:pt idx="2">
                  <c:v>0.13300000000000001</c:v>
                </c:pt>
                <c:pt idx="3">
                  <c:v>0.192</c:v>
                </c:pt>
                <c:pt idx="4">
                  <c:v>0.23400000000000001</c:v>
                </c:pt>
                <c:pt idx="5">
                  <c:v>0.37</c:v>
                </c:pt>
                <c:pt idx="6">
                  <c:v>0.4</c:v>
                </c:pt>
              </c:numCache>
            </c:numRef>
          </c:val>
        </c:ser>
        <c:dLbls>
          <c:showLegendKey val="0"/>
          <c:showVal val="0"/>
          <c:showCatName val="0"/>
          <c:showSerName val="0"/>
          <c:showPercent val="0"/>
          <c:showBubbleSize val="0"/>
        </c:dLbls>
        <c:gapWidth val="150"/>
        <c:axId val="119783424"/>
        <c:axId val="119784960"/>
      </c:barChart>
      <c:catAx>
        <c:axId val="119783424"/>
        <c:scaling>
          <c:orientation val="minMax"/>
        </c:scaling>
        <c:delete val="0"/>
        <c:axPos val="b"/>
        <c:numFmt formatCode="General" sourceLinked="1"/>
        <c:majorTickMark val="out"/>
        <c:minorTickMark val="none"/>
        <c:tickLblPos val="nextTo"/>
        <c:txPr>
          <a:bodyPr rot="0" vert="horz"/>
          <a:lstStyle/>
          <a:p>
            <a:pPr>
              <a:defRPr/>
            </a:pPr>
            <a:endParaRPr lang="en-US"/>
          </a:p>
        </c:txPr>
        <c:crossAx val="119784960"/>
        <c:crosses val="autoZero"/>
        <c:auto val="1"/>
        <c:lblAlgn val="ctr"/>
        <c:lblOffset val="100"/>
        <c:tickLblSkip val="1"/>
        <c:tickMarkSkip val="1"/>
        <c:noMultiLvlLbl val="0"/>
      </c:catAx>
      <c:valAx>
        <c:axId val="119784960"/>
        <c:scaling>
          <c:orientation val="minMax"/>
        </c:scaling>
        <c:delete val="0"/>
        <c:axPos val="l"/>
        <c:numFmt formatCode="0.0%" sourceLinked="1"/>
        <c:majorTickMark val="out"/>
        <c:minorTickMark val="none"/>
        <c:tickLblPos val="nextTo"/>
        <c:txPr>
          <a:bodyPr rot="0" vert="horz"/>
          <a:lstStyle/>
          <a:p>
            <a:pPr>
              <a:defRPr/>
            </a:pPr>
            <a:endParaRPr lang="en-US"/>
          </a:p>
        </c:txPr>
        <c:crossAx val="119783424"/>
        <c:crosses val="autoZero"/>
        <c:crossBetween val="between"/>
        <c:majorUnit val="0.05"/>
        <c:minorUnit val="0.05"/>
      </c:valAx>
    </c:plotArea>
    <c:plotVisOnly val="1"/>
    <c:dispBlanksAs val="gap"/>
    <c:showDLblsOverMax val="0"/>
  </c:chart>
  <c:txPr>
    <a:bodyPr/>
    <a:lstStyle/>
    <a:p>
      <a:pPr>
        <a:defRPr sz="1000" b="1"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1200" dirty="0"/>
              <a:t>Energy Usage and Cost</a:t>
            </a:r>
          </a:p>
        </c:rich>
      </c:tx>
      <c:layout>
        <c:manualLayout>
          <c:xMode val="edge"/>
          <c:yMode val="edge"/>
          <c:x val="0.35654075335177698"/>
          <c:y val="2.0661218609503464E-2"/>
        </c:manualLayout>
      </c:layout>
      <c:overlay val="0"/>
    </c:title>
    <c:autoTitleDeleted val="0"/>
    <c:plotArea>
      <c:layout>
        <c:manualLayout>
          <c:layoutTarget val="inner"/>
          <c:xMode val="edge"/>
          <c:yMode val="edge"/>
          <c:x val="0.15258335106760304"/>
          <c:y val="0.15289256198347106"/>
          <c:w val="0.71872650209264377"/>
          <c:h val="0.59998609006681736"/>
        </c:manualLayout>
      </c:layout>
      <c:barChart>
        <c:barDir val="col"/>
        <c:grouping val="clustered"/>
        <c:varyColors val="0"/>
        <c:ser>
          <c:idx val="1"/>
          <c:order val="0"/>
          <c:tx>
            <c:strRef>
              <c:f>Sheet1!$B$56</c:f>
              <c:strCache>
                <c:ptCount val="1"/>
                <c:pt idx="0">
                  <c:v>Kilowatt Hours Used</c:v>
                </c:pt>
              </c:strCache>
            </c:strRef>
          </c:tx>
          <c:invertIfNegative val="0"/>
          <c:cat>
            <c:numRef>
              <c:f>Sheet1!$A$57:$A$64</c:f>
              <c:numCache>
                <c:formatCode>General</c:formatCode>
                <c:ptCount val="8"/>
                <c:pt idx="0">
                  <c:v>2006</c:v>
                </c:pt>
                <c:pt idx="1">
                  <c:v>2007</c:v>
                </c:pt>
                <c:pt idx="2">
                  <c:v>2008</c:v>
                </c:pt>
                <c:pt idx="3">
                  <c:v>2009</c:v>
                </c:pt>
                <c:pt idx="4">
                  <c:v>2010</c:v>
                </c:pt>
                <c:pt idx="5">
                  <c:v>2011</c:v>
                </c:pt>
                <c:pt idx="6">
                  <c:v>2012</c:v>
                </c:pt>
                <c:pt idx="7">
                  <c:v>2013</c:v>
                </c:pt>
              </c:numCache>
            </c:numRef>
          </c:cat>
          <c:val>
            <c:numRef>
              <c:f>Sheet1!$B$57:$B$64</c:f>
              <c:numCache>
                <c:formatCode>General</c:formatCode>
                <c:ptCount val="8"/>
                <c:pt idx="0">
                  <c:v>414</c:v>
                </c:pt>
                <c:pt idx="1">
                  <c:v>410</c:v>
                </c:pt>
                <c:pt idx="2">
                  <c:v>400</c:v>
                </c:pt>
                <c:pt idx="3">
                  <c:v>393</c:v>
                </c:pt>
                <c:pt idx="4">
                  <c:v>385</c:v>
                </c:pt>
                <c:pt idx="5">
                  <c:v>389</c:v>
                </c:pt>
                <c:pt idx="6">
                  <c:v>374</c:v>
                </c:pt>
                <c:pt idx="7">
                  <c:v>374</c:v>
                </c:pt>
              </c:numCache>
            </c:numRef>
          </c:val>
        </c:ser>
        <c:dLbls>
          <c:showLegendKey val="0"/>
          <c:showVal val="0"/>
          <c:showCatName val="0"/>
          <c:showSerName val="0"/>
          <c:showPercent val="0"/>
          <c:showBubbleSize val="0"/>
        </c:dLbls>
        <c:gapWidth val="150"/>
        <c:axId val="119850496"/>
        <c:axId val="119852416"/>
      </c:barChart>
      <c:lineChart>
        <c:grouping val="standard"/>
        <c:varyColors val="0"/>
        <c:ser>
          <c:idx val="0"/>
          <c:order val="1"/>
          <c:tx>
            <c:strRef>
              <c:f>Sheet1!$C$56</c:f>
              <c:strCache>
                <c:ptCount val="1"/>
                <c:pt idx="0">
                  <c:v>Cost in Millions</c:v>
                </c:pt>
              </c:strCache>
            </c:strRef>
          </c:tx>
          <c:cat>
            <c:numRef>
              <c:f>Sheet1!$A$57:$A$64</c:f>
              <c:numCache>
                <c:formatCode>General</c:formatCode>
                <c:ptCount val="8"/>
                <c:pt idx="0">
                  <c:v>2006</c:v>
                </c:pt>
                <c:pt idx="1">
                  <c:v>2007</c:v>
                </c:pt>
                <c:pt idx="2">
                  <c:v>2008</c:v>
                </c:pt>
                <c:pt idx="3">
                  <c:v>2009</c:v>
                </c:pt>
                <c:pt idx="4">
                  <c:v>2010</c:v>
                </c:pt>
                <c:pt idx="5">
                  <c:v>2011</c:v>
                </c:pt>
                <c:pt idx="6">
                  <c:v>2012</c:v>
                </c:pt>
                <c:pt idx="7">
                  <c:v>2013</c:v>
                </c:pt>
              </c:numCache>
            </c:numRef>
          </c:cat>
          <c:val>
            <c:numRef>
              <c:f>Sheet1!$C$57:$C$64</c:f>
              <c:numCache>
                <c:formatCode>General</c:formatCode>
                <c:ptCount val="8"/>
                <c:pt idx="0">
                  <c:v>41.4</c:v>
                </c:pt>
                <c:pt idx="1">
                  <c:v>43.3</c:v>
                </c:pt>
                <c:pt idx="2">
                  <c:v>37.9</c:v>
                </c:pt>
                <c:pt idx="3">
                  <c:v>42.8</c:v>
                </c:pt>
                <c:pt idx="4">
                  <c:v>41.9</c:v>
                </c:pt>
                <c:pt idx="5">
                  <c:v>36.9</c:v>
                </c:pt>
                <c:pt idx="6">
                  <c:v>34.6</c:v>
                </c:pt>
                <c:pt idx="7">
                  <c:v>32.6</c:v>
                </c:pt>
              </c:numCache>
            </c:numRef>
          </c:val>
          <c:smooth val="0"/>
        </c:ser>
        <c:dLbls>
          <c:showLegendKey val="0"/>
          <c:showVal val="0"/>
          <c:showCatName val="0"/>
          <c:showSerName val="0"/>
          <c:showPercent val="0"/>
          <c:showBubbleSize val="0"/>
        </c:dLbls>
        <c:marker val="1"/>
        <c:smooth val="0"/>
        <c:axId val="119854592"/>
        <c:axId val="119856128"/>
      </c:lineChart>
      <c:catAx>
        <c:axId val="119850496"/>
        <c:scaling>
          <c:orientation val="minMax"/>
        </c:scaling>
        <c:delete val="0"/>
        <c:axPos val="b"/>
        <c:title>
          <c:tx>
            <c:rich>
              <a:bodyPr/>
              <a:lstStyle/>
              <a:p>
                <a:pPr>
                  <a:defRPr/>
                </a:pPr>
                <a:r>
                  <a:rPr lang="en-US" dirty="0"/>
                  <a:t>Fiscal Year</a:t>
                </a:r>
              </a:p>
            </c:rich>
          </c:tx>
          <c:layout>
            <c:manualLayout>
              <c:xMode val="edge"/>
              <c:yMode val="edge"/>
              <c:x val="0.46130967581754984"/>
              <c:y val="0.81862506934267287"/>
            </c:manualLayout>
          </c:layout>
          <c:overlay val="0"/>
        </c:title>
        <c:numFmt formatCode="General" sourceLinked="1"/>
        <c:majorTickMark val="cross"/>
        <c:minorTickMark val="none"/>
        <c:tickLblPos val="nextTo"/>
        <c:txPr>
          <a:bodyPr rot="0" vert="horz"/>
          <a:lstStyle/>
          <a:p>
            <a:pPr>
              <a:defRPr b="1"/>
            </a:pPr>
            <a:endParaRPr lang="en-US"/>
          </a:p>
        </c:txPr>
        <c:crossAx val="119852416"/>
        <c:crosses val="autoZero"/>
        <c:auto val="0"/>
        <c:lblAlgn val="ctr"/>
        <c:lblOffset val="100"/>
        <c:tickLblSkip val="1"/>
        <c:tickMarkSkip val="1"/>
        <c:noMultiLvlLbl val="0"/>
      </c:catAx>
      <c:valAx>
        <c:axId val="119852416"/>
        <c:scaling>
          <c:orientation val="minMax"/>
          <c:max val="500"/>
        </c:scaling>
        <c:delete val="0"/>
        <c:axPos val="l"/>
        <c:title>
          <c:tx>
            <c:rich>
              <a:bodyPr/>
              <a:lstStyle/>
              <a:p>
                <a:pPr>
                  <a:defRPr/>
                </a:pPr>
                <a:r>
                  <a:rPr lang="en-US" dirty="0"/>
                  <a:t>Kilowatt Hours (Millions)</a:t>
                </a:r>
              </a:p>
            </c:rich>
          </c:tx>
          <c:layout>
            <c:manualLayout>
              <c:xMode val="edge"/>
              <c:yMode val="edge"/>
              <c:x val="2.7426225438036463E-2"/>
              <c:y val="0.33057850418539952"/>
            </c:manualLayout>
          </c:layout>
          <c:overlay val="0"/>
        </c:title>
        <c:numFmt formatCode="General" sourceLinked="1"/>
        <c:majorTickMark val="cross"/>
        <c:minorTickMark val="none"/>
        <c:tickLblPos val="nextTo"/>
        <c:txPr>
          <a:bodyPr rot="0" vert="horz"/>
          <a:lstStyle/>
          <a:p>
            <a:pPr>
              <a:defRPr/>
            </a:pPr>
            <a:endParaRPr lang="en-US"/>
          </a:p>
        </c:txPr>
        <c:crossAx val="119850496"/>
        <c:crosses val="autoZero"/>
        <c:crossBetween val="between"/>
      </c:valAx>
      <c:catAx>
        <c:axId val="119854592"/>
        <c:scaling>
          <c:orientation val="minMax"/>
        </c:scaling>
        <c:delete val="1"/>
        <c:axPos val="b"/>
        <c:numFmt formatCode="General" sourceLinked="1"/>
        <c:majorTickMark val="out"/>
        <c:minorTickMark val="none"/>
        <c:tickLblPos val="nextTo"/>
        <c:crossAx val="119856128"/>
        <c:crosses val="autoZero"/>
        <c:auto val="0"/>
        <c:lblAlgn val="ctr"/>
        <c:lblOffset val="100"/>
        <c:noMultiLvlLbl val="0"/>
      </c:catAx>
      <c:valAx>
        <c:axId val="119856128"/>
        <c:scaling>
          <c:orientation val="minMax"/>
        </c:scaling>
        <c:delete val="0"/>
        <c:axPos val="r"/>
        <c:title>
          <c:tx>
            <c:rich>
              <a:bodyPr/>
              <a:lstStyle/>
              <a:p>
                <a:pPr>
                  <a:defRPr/>
                </a:pPr>
                <a:r>
                  <a:rPr lang="en-US" dirty="0"/>
                  <a:t>Cost (Millions)</a:t>
                </a:r>
              </a:p>
            </c:rich>
          </c:tx>
          <c:layout>
            <c:manualLayout>
              <c:xMode val="edge"/>
              <c:yMode val="edge"/>
              <c:x val="0.94304000851244951"/>
              <c:y val="0.34297523535110164"/>
            </c:manualLayout>
          </c:layout>
          <c:overlay val="0"/>
        </c:title>
        <c:numFmt formatCode="\$#,##0" sourceLinked="0"/>
        <c:majorTickMark val="cross"/>
        <c:minorTickMark val="none"/>
        <c:tickLblPos val="nextTo"/>
        <c:txPr>
          <a:bodyPr rot="0" vert="horz"/>
          <a:lstStyle/>
          <a:p>
            <a:pPr>
              <a:defRPr/>
            </a:pPr>
            <a:endParaRPr lang="en-US"/>
          </a:p>
        </c:txPr>
        <c:crossAx val="119854592"/>
        <c:crosses val="max"/>
        <c:crossBetween val="between"/>
      </c:valAx>
    </c:plotArea>
    <c:legend>
      <c:legendPos val="r"/>
      <c:layout>
        <c:manualLayout>
          <c:xMode val="edge"/>
          <c:yMode val="edge"/>
          <c:x val="0.15548184010782437"/>
          <c:y val="0.91787244260082623"/>
          <c:w val="0.70311271901823069"/>
          <c:h val="7.8143023920117294E-2"/>
        </c:manualLayout>
      </c:layout>
      <c:overlay val="0"/>
    </c:legend>
    <c:plotVisOnly val="1"/>
    <c:dispBlanksAs val="gap"/>
    <c:showDLblsOverMax val="0"/>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dirty="0"/>
              <a:t>Baltimore City's Emergency Room Visits</a:t>
            </a:r>
          </a:p>
          <a:p>
            <a:pPr>
              <a:defRPr/>
            </a:pPr>
            <a:r>
              <a:rPr lang="en-US" sz="1200" dirty="0"/>
              <a:t>Drug &amp; Alcohol Related (Per 100,000)</a:t>
            </a:r>
          </a:p>
        </c:rich>
      </c:tx>
      <c:layout>
        <c:manualLayout>
          <c:xMode val="edge"/>
          <c:yMode val="edge"/>
          <c:x val="0.29790041916402243"/>
          <c:y val="0"/>
        </c:manualLayout>
      </c:layout>
      <c:overlay val="1"/>
    </c:title>
    <c:autoTitleDeleted val="0"/>
    <c:plotArea>
      <c:layout>
        <c:manualLayout>
          <c:layoutTarget val="inner"/>
          <c:xMode val="edge"/>
          <c:yMode val="edge"/>
          <c:x val="8.9663336859012024E-2"/>
          <c:y val="0.14627872510774578"/>
          <c:w val="0.7102871469424531"/>
          <c:h val="0.75471292852968763"/>
        </c:manualLayout>
      </c:layout>
      <c:barChart>
        <c:barDir val="col"/>
        <c:grouping val="stacked"/>
        <c:varyColors val="0"/>
        <c:ser>
          <c:idx val="0"/>
          <c:order val="0"/>
          <c:tx>
            <c:strRef>
              <c:f>'[Chart in Microsoft Word]Sheet1'!$A$2</c:f>
              <c:strCache>
                <c:ptCount val="1"/>
                <c:pt idx="0">
                  <c:v>Alcohol-Related</c:v>
                </c:pt>
              </c:strCache>
            </c:strRef>
          </c:tx>
          <c:invertIfNegative val="0"/>
          <c:dLbls>
            <c:dLbl>
              <c:idx val="1"/>
              <c:layout/>
              <c:tx>
                <c:rich>
                  <a:bodyPr/>
                  <a:lstStyle/>
                  <a:p>
                    <a:r>
                      <a:rPr lang="en-US" sz="1000" dirty="0"/>
                      <a:t>9,78</a:t>
                    </a:r>
                    <a:endParaRPr lang="en-US" dirty="0"/>
                  </a:p>
                </c:rich>
              </c:tx>
              <c:showLegendKey val="0"/>
              <c:showVal val="1"/>
              <c:showCatName val="0"/>
              <c:showSerName val="0"/>
              <c:showPercent val="0"/>
              <c:showBubbleSize val="0"/>
            </c:dLbl>
            <c:dLbl>
              <c:idx val="2"/>
              <c:layout/>
              <c:tx>
                <c:rich>
                  <a:bodyPr/>
                  <a:lstStyle/>
                  <a:p>
                    <a:r>
                      <a:rPr lang="en-US" sz="1000" dirty="0"/>
                      <a:t>1,175</a:t>
                    </a:r>
                    <a:endParaRPr lang="en-US" dirty="0"/>
                  </a:p>
                </c:rich>
              </c:tx>
              <c:showLegendKey val="0"/>
              <c:showVal val="1"/>
              <c:showCatName val="0"/>
              <c:showSerName val="0"/>
              <c:showPercent val="0"/>
              <c:showBubbleSize val="0"/>
            </c:dLbl>
            <c:dLbl>
              <c:idx val="3"/>
              <c:layout/>
              <c:tx>
                <c:rich>
                  <a:bodyPr/>
                  <a:lstStyle/>
                  <a:p>
                    <a:r>
                      <a:rPr lang="en-US" sz="1000" dirty="0"/>
                      <a:t>1,389</a:t>
                    </a:r>
                    <a:endParaRPr lang="en-US" dirty="0"/>
                  </a:p>
                </c:rich>
              </c:tx>
              <c:showLegendKey val="0"/>
              <c:showVal val="1"/>
              <c:showCatName val="0"/>
              <c:showSerName val="0"/>
              <c:showPercent val="0"/>
              <c:showBubbleSize val="0"/>
            </c:dLbl>
            <c:txPr>
              <a:bodyPr/>
              <a:lstStyle/>
              <a:p>
                <a:pPr>
                  <a:defRPr sz="1000"/>
                </a:pPr>
                <a:endParaRPr lang="en-US"/>
              </a:p>
            </c:txPr>
            <c:showLegendKey val="0"/>
            <c:showVal val="1"/>
            <c:showCatName val="0"/>
            <c:showSerName val="0"/>
            <c:showPercent val="0"/>
            <c:showBubbleSize val="0"/>
            <c:showLeaderLines val="0"/>
          </c:dLbls>
          <c:cat>
            <c:strRef>
              <c:f>'[Chart in Microsoft Word]Sheet1'!$B$1:$E$1</c:f>
              <c:strCache>
                <c:ptCount val="4"/>
                <c:pt idx="0">
                  <c:v>2009</c:v>
                </c:pt>
                <c:pt idx="1">
                  <c:v>2010</c:v>
                </c:pt>
                <c:pt idx="2">
                  <c:v>2011</c:v>
                </c:pt>
                <c:pt idx="3">
                  <c:v>2012</c:v>
                </c:pt>
              </c:strCache>
            </c:strRef>
          </c:cat>
          <c:val>
            <c:numRef>
              <c:f>'[Chart in Microsoft Word]Sheet1'!$B$2:$E$2</c:f>
              <c:numCache>
                <c:formatCode>General</c:formatCode>
                <c:ptCount val="4"/>
                <c:pt idx="0">
                  <c:v>744</c:v>
                </c:pt>
                <c:pt idx="1">
                  <c:v>978</c:v>
                </c:pt>
                <c:pt idx="2">
                  <c:v>1175</c:v>
                </c:pt>
                <c:pt idx="3">
                  <c:v>1389</c:v>
                </c:pt>
              </c:numCache>
            </c:numRef>
          </c:val>
        </c:ser>
        <c:ser>
          <c:idx val="1"/>
          <c:order val="1"/>
          <c:tx>
            <c:strRef>
              <c:f>'[Chart in Microsoft Word]Sheet1'!$A$3</c:f>
              <c:strCache>
                <c:ptCount val="1"/>
                <c:pt idx="0">
                  <c:v>Drug-Related</c:v>
                </c:pt>
              </c:strCache>
            </c:strRef>
          </c:tx>
          <c:invertIfNegative val="0"/>
          <c:dLbls>
            <c:txPr>
              <a:bodyPr/>
              <a:lstStyle/>
              <a:p>
                <a:pPr>
                  <a:defRPr sz="1000"/>
                </a:pPr>
                <a:endParaRPr lang="en-US"/>
              </a:p>
            </c:txPr>
            <c:showLegendKey val="0"/>
            <c:showVal val="1"/>
            <c:showCatName val="0"/>
            <c:showSerName val="0"/>
            <c:showPercent val="0"/>
            <c:showBubbleSize val="0"/>
            <c:showLeaderLines val="0"/>
          </c:dLbls>
          <c:cat>
            <c:strRef>
              <c:f>'[Chart in Microsoft Word]Sheet1'!$B$1:$E$1</c:f>
              <c:strCache>
                <c:ptCount val="4"/>
                <c:pt idx="0">
                  <c:v>2009</c:v>
                </c:pt>
                <c:pt idx="1">
                  <c:v>2010</c:v>
                </c:pt>
                <c:pt idx="2">
                  <c:v>2011</c:v>
                </c:pt>
                <c:pt idx="3">
                  <c:v>2012</c:v>
                </c:pt>
              </c:strCache>
            </c:strRef>
          </c:cat>
          <c:val>
            <c:numRef>
              <c:f>'[Chart in Microsoft Word]Sheet1'!$B$3:$E$3</c:f>
              <c:numCache>
                <c:formatCode>General</c:formatCode>
                <c:ptCount val="4"/>
                <c:pt idx="0">
                  <c:v>378</c:v>
                </c:pt>
                <c:pt idx="1">
                  <c:v>499</c:v>
                </c:pt>
                <c:pt idx="2">
                  <c:v>612</c:v>
                </c:pt>
                <c:pt idx="3">
                  <c:v>683</c:v>
                </c:pt>
              </c:numCache>
            </c:numRef>
          </c:val>
        </c:ser>
        <c:dLbls>
          <c:showLegendKey val="0"/>
          <c:showVal val="0"/>
          <c:showCatName val="0"/>
          <c:showSerName val="0"/>
          <c:showPercent val="0"/>
          <c:showBubbleSize val="0"/>
        </c:dLbls>
        <c:gapWidth val="150"/>
        <c:overlap val="100"/>
        <c:axId val="119905280"/>
        <c:axId val="112202496"/>
      </c:barChart>
      <c:catAx>
        <c:axId val="119905280"/>
        <c:scaling>
          <c:orientation val="minMax"/>
        </c:scaling>
        <c:delete val="0"/>
        <c:axPos val="b"/>
        <c:majorTickMark val="out"/>
        <c:minorTickMark val="none"/>
        <c:tickLblPos val="nextTo"/>
        <c:txPr>
          <a:bodyPr/>
          <a:lstStyle/>
          <a:p>
            <a:pPr>
              <a:defRPr sz="1000"/>
            </a:pPr>
            <a:endParaRPr lang="en-US"/>
          </a:p>
        </c:txPr>
        <c:crossAx val="112202496"/>
        <c:crosses val="autoZero"/>
        <c:auto val="1"/>
        <c:lblAlgn val="ctr"/>
        <c:lblOffset val="100"/>
        <c:noMultiLvlLbl val="0"/>
      </c:catAx>
      <c:valAx>
        <c:axId val="112202496"/>
        <c:scaling>
          <c:orientation val="minMax"/>
          <c:max val="2500"/>
        </c:scaling>
        <c:delete val="0"/>
        <c:axPos val="l"/>
        <c:numFmt formatCode="General" sourceLinked="1"/>
        <c:majorTickMark val="out"/>
        <c:minorTickMark val="none"/>
        <c:tickLblPos val="nextTo"/>
        <c:txPr>
          <a:bodyPr/>
          <a:lstStyle/>
          <a:p>
            <a:pPr>
              <a:defRPr sz="1000"/>
            </a:pPr>
            <a:endParaRPr lang="en-US"/>
          </a:p>
        </c:txPr>
        <c:crossAx val="119905280"/>
        <c:crosses val="autoZero"/>
        <c:crossBetween val="between"/>
      </c:valAx>
    </c:plotArea>
    <c:legend>
      <c:legendPos val="r"/>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3"/>
    </mc:Choice>
    <mc:Fallback>
      <c:style val="23"/>
    </mc:Fallback>
  </mc:AlternateContent>
  <c:chart>
    <c:title>
      <c:tx>
        <c:rich>
          <a:bodyPr/>
          <a:lstStyle/>
          <a:p>
            <a:pPr>
              <a:defRPr sz="1000" b="0" i="0" u="none" strike="noStrike" baseline="0">
                <a:solidFill>
                  <a:srgbClr val="000000"/>
                </a:solidFill>
                <a:latin typeface="Calibri"/>
                <a:ea typeface="Calibri"/>
                <a:cs typeface="Calibri"/>
              </a:defRPr>
            </a:pPr>
            <a:r>
              <a:rPr lang="en-US" sz="1200" b="1" i="0" u="none" strike="noStrike" baseline="0" dirty="0">
                <a:solidFill>
                  <a:sysClr val="windowText" lastClr="000000"/>
                </a:solidFill>
                <a:latin typeface="Calibri"/>
              </a:rPr>
              <a:t>Citizen Perception of Cleanliness City</a:t>
            </a:r>
          </a:p>
          <a:p>
            <a:pPr>
              <a:defRPr sz="1000" b="0" i="0" u="none" strike="noStrike" baseline="0">
                <a:solidFill>
                  <a:srgbClr val="000000"/>
                </a:solidFill>
                <a:latin typeface="Calibri"/>
                <a:ea typeface="Calibri"/>
                <a:cs typeface="Calibri"/>
              </a:defRPr>
            </a:pPr>
            <a:r>
              <a:rPr lang="en-US" sz="1200" b="1" i="0" u="none" strike="noStrike" baseline="0" dirty="0">
                <a:solidFill>
                  <a:sysClr val="windowText" lastClr="000000"/>
                </a:solidFill>
                <a:latin typeface="Calibri"/>
              </a:rPr>
              <a:t>Baltimore City</a:t>
            </a:r>
          </a:p>
          <a:p>
            <a:pPr>
              <a:defRPr sz="1000" b="0" i="0" u="none" strike="noStrike" baseline="0">
                <a:solidFill>
                  <a:srgbClr val="000000"/>
                </a:solidFill>
                <a:latin typeface="Calibri"/>
                <a:ea typeface="Calibri"/>
                <a:cs typeface="Calibri"/>
              </a:defRPr>
            </a:pPr>
            <a:endParaRPr lang="en-US" sz="1200" b="1" i="0" u="none" strike="noStrike" baseline="0" dirty="0">
              <a:solidFill>
                <a:srgbClr val="333399"/>
              </a:solidFill>
              <a:latin typeface="Calibri"/>
            </a:endParaRPr>
          </a:p>
        </c:rich>
      </c:tx>
      <c:layout>
        <c:manualLayout>
          <c:xMode val="edge"/>
          <c:yMode val="edge"/>
          <c:x val="0.29323978733427553"/>
          <c:y val="4.041569094347347E-2"/>
        </c:manualLayout>
      </c:layout>
      <c:overlay val="0"/>
    </c:title>
    <c:autoTitleDeleted val="0"/>
    <c:plotArea>
      <c:layout>
        <c:manualLayout>
          <c:layoutTarget val="inner"/>
          <c:xMode val="edge"/>
          <c:yMode val="edge"/>
          <c:x val="4.3003042050936295E-2"/>
          <c:y val="0.10921501706484642"/>
          <c:w val="0.93484649281225163"/>
          <c:h val="0.70752913564985276"/>
        </c:manualLayout>
      </c:layout>
      <c:barChart>
        <c:barDir val="col"/>
        <c:grouping val="clustered"/>
        <c:varyColors val="0"/>
        <c:ser>
          <c:idx val="0"/>
          <c:order val="0"/>
          <c:tx>
            <c:strRef>
              <c:f>Sheet1!$A$43</c:f>
              <c:strCache>
                <c:ptCount val="1"/>
                <c:pt idx="0">
                  <c:v>Excellent/Good</c:v>
                </c:pt>
              </c:strCache>
            </c:strRef>
          </c:tx>
          <c:spPr>
            <a:solidFill>
              <a:schemeClr val="accent1"/>
            </a:solidFill>
          </c:spPr>
          <c:invertIfNegative val="0"/>
          <c:dLbls>
            <c:dLbl>
              <c:idx val="0"/>
              <c:layout>
                <c:manualLayout>
                  <c:x val="2.4692801993915353E-3"/>
                  <c:y val="-2.1913935543937946E-4"/>
                </c:manualLayout>
              </c:layout>
              <c:tx>
                <c:rich>
                  <a:bodyPr/>
                  <a:lstStyle/>
                  <a:p>
                    <a:r>
                      <a:rPr lang="en-US" dirty="0"/>
                      <a:t>27%</a:t>
                    </a:r>
                  </a:p>
                </c:rich>
              </c:tx>
              <c:dLblPos val="outEnd"/>
              <c:showLegendKey val="0"/>
              <c:showVal val="1"/>
              <c:showCatName val="0"/>
              <c:showSerName val="0"/>
              <c:showPercent val="0"/>
              <c:showBubbleSize val="0"/>
            </c:dLbl>
            <c:dLbl>
              <c:idx val="1"/>
              <c:layout>
                <c:manualLayout>
                  <c:x val="-3.6224649637627837E-3"/>
                  <c:y val="-1.2717023663295968E-2"/>
                </c:manualLayout>
              </c:layout>
              <c:tx>
                <c:rich>
                  <a:bodyPr/>
                  <a:lstStyle/>
                  <a:p>
                    <a:r>
                      <a:rPr lang="en-US" dirty="0"/>
                      <a:t>22%</a:t>
                    </a:r>
                  </a:p>
                </c:rich>
              </c:tx>
              <c:dLblPos val="outEnd"/>
              <c:showLegendKey val="0"/>
              <c:showVal val="1"/>
              <c:showCatName val="0"/>
              <c:showSerName val="0"/>
              <c:showPercent val="0"/>
              <c:showBubbleSize val="0"/>
            </c:dLbl>
            <c:dLbl>
              <c:idx val="2"/>
              <c:layout>
                <c:manualLayout>
                  <c:x val="1.6825748240356653E-3"/>
                  <c:y val="2.0013842360931788E-2"/>
                </c:manualLayout>
              </c:layout>
              <c:tx>
                <c:rich>
                  <a:bodyPr/>
                  <a:lstStyle/>
                  <a:p>
                    <a:r>
                      <a:rPr lang="en-US" dirty="0"/>
                      <a:t>27%</a:t>
                    </a:r>
                  </a:p>
                </c:rich>
              </c:tx>
              <c:dLblPos val="outEnd"/>
              <c:showLegendKey val="0"/>
              <c:showVal val="1"/>
              <c:showCatName val="0"/>
              <c:showSerName val="0"/>
              <c:showPercent val="0"/>
              <c:showBubbleSize val="0"/>
            </c:dLbl>
            <c:dLbl>
              <c:idx val="3"/>
              <c:layout>
                <c:manualLayout>
                  <c:x val="1.6825748240355543E-3"/>
                  <c:y val="2.0246641896322082E-2"/>
                </c:manualLayout>
              </c:layout>
              <c:tx>
                <c:rich>
                  <a:bodyPr/>
                  <a:lstStyle/>
                  <a:p>
                    <a:r>
                      <a:rPr lang="en-US" dirty="0"/>
                      <a:t>27%</a:t>
                    </a:r>
                  </a:p>
                </c:rich>
              </c:tx>
              <c:dLblPos val="outEnd"/>
              <c:showLegendKey val="0"/>
              <c:showVal val="1"/>
              <c:showCatName val="0"/>
              <c:showSerName val="0"/>
              <c:showPercent val="0"/>
              <c:showBubbleSize val="0"/>
            </c:dLbl>
            <c:txPr>
              <a:bodyPr/>
              <a:lstStyle/>
              <a:p>
                <a:pPr>
                  <a:defRPr sz="800" b="0"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dLbls>
          <c:cat>
            <c:numRef>
              <c:f>Sheet1!$B$42:$F$42</c:f>
              <c:numCache>
                <c:formatCode>General</c:formatCode>
                <c:ptCount val="5"/>
                <c:pt idx="0">
                  <c:v>2009</c:v>
                </c:pt>
                <c:pt idx="1">
                  <c:v>2010</c:v>
                </c:pt>
                <c:pt idx="2">
                  <c:v>2011</c:v>
                </c:pt>
                <c:pt idx="3">
                  <c:v>2012</c:v>
                </c:pt>
                <c:pt idx="4">
                  <c:v>2013</c:v>
                </c:pt>
              </c:numCache>
            </c:numRef>
          </c:cat>
          <c:val>
            <c:numRef>
              <c:f>Sheet1!$B$43:$F$43</c:f>
              <c:numCache>
                <c:formatCode>0.0%</c:formatCode>
                <c:ptCount val="5"/>
                <c:pt idx="0">
                  <c:v>0.27100000000000002</c:v>
                </c:pt>
                <c:pt idx="1">
                  <c:v>0.22</c:v>
                </c:pt>
                <c:pt idx="2">
                  <c:v>0.27500000000000002</c:v>
                </c:pt>
                <c:pt idx="3" formatCode="0.00%">
                  <c:v>0.2707</c:v>
                </c:pt>
                <c:pt idx="4" formatCode="0%">
                  <c:v>0.25</c:v>
                </c:pt>
              </c:numCache>
            </c:numRef>
          </c:val>
        </c:ser>
        <c:ser>
          <c:idx val="2"/>
          <c:order val="1"/>
          <c:tx>
            <c:strRef>
              <c:f>Sheet1!$A$44</c:f>
              <c:strCache>
                <c:ptCount val="1"/>
                <c:pt idx="0">
                  <c:v>Fair/Poor</c:v>
                </c:pt>
              </c:strCache>
            </c:strRef>
          </c:tx>
          <c:spPr>
            <a:solidFill>
              <a:schemeClr val="accent2"/>
            </a:solidFill>
          </c:spPr>
          <c:invertIfNegative val="0"/>
          <c:dLbls>
            <c:dLbl>
              <c:idx val="0"/>
              <c:layout/>
              <c:tx>
                <c:rich>
                  <a:bodyPr/>
                  <a:lstStyle/>
                  <a:p>
                    <a:r>
                      <a:rPr lang="en-US" dirty="0"/>
                      <a:t>72%</a:t>
                    </a:r>
                  </a:p>
                </c:rich>
              </c:tx>
              <c:showLegendKey val="0"/>
              <c:showVal val="1"/>
              <c:showCatName val="0"/>
              <c:showSerName val="0"/>
              <c:showPercent val="0"/>
              <c:showBubbleSize val="0"/>
            </c:dLbl>
            <c:dLbl>
              <c:idx val="2"/>
              <c:layout/>
              <c:tx>
                <c:rich>
                  <a:bodyPr/>
                  <a:lstStyle/>
                  <a:p>
                    <a:r>
                      <a:rPr lang="en-US" dirty="0"/>
                      <a:t>71%</a:t>
                    </a:r>
                  </a:p>
                </c:rich>
              </c:tx>
              <c:showLegendKey val="0"/>
              <c:showVal val="1"/>
              <c:showCatName val="0"/>
              <c:showSerName val="0"/>
              <c:showPercent val="0"/>
              <c:showBubbleSize val="0"/>
            </c:dLbl>
            <c:dLbl>
              <c:idx val="3"/>
              <c:layout/>
              <c:tx>
                <c:rich>
                  <a:bodyPr/>
                  <a:lstStyle/>
                  <a:p>
                    <a:r>
                      <a:rPr lang="en-US" dirty="0"/>
                      <a:t>72%</a:t>
                    </a:r>
                  </a:p>
                </c:rich>
              </c:tx>
              <c:showLegendKey val="0"/>
              <c:showVal val="1"/>
              <c:showCatName val="0"/>
              <c:showSerName val="0"/>
              <c:showPercent val="0"/>
              <c:showBubbleSize val="0"/>
            </c:dLbl>
            <c:txPr>
              <a:bodyPr/>
              <a:lstStyle/>
              <a:p>
                <a:pPr>
                  <a:defRPr sz="800" b="0"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dLbls>
          <c:cat>
            <c:numRef>
              <c:f>Sheet1!$B$42:$F$42</c:f>
              <c:numCache>
                <c:formatCode>General</c:formatCode>
                <c:ptCount val="5"/>
                <c:pt idx="0">
                  <c:v>2009</c:v>
                </c:pt>
                <c:pt idx="1">
                  <c:v>2010</c:v>
                </c:pt>
                <c:pt idx="2">
                  <c:v>2011</c:v>
                </c:pt>
                <c:pt idx="3">
                  <c:v>2012</c:v>
                </c:pt>
                <c:pt idx="4">
                  <c:v>2013</c:v>
                </c:pt>
              </c:numCache>
            </c:numRef>
          </c:cat>
          <c:val>
            <c:numRef>
              <c:f>Sheet1!$B$44:$F$44</c:f>
              <c:numCache>
                <c:formatCode>0%</c:formatCode>
                <c:ptCount val="5"/>
                <c:pt idx="0" formatCode="0.0%">
                  <c:v>0.72099999999999997</c:v>
                </c:pt>
                <c:pt idx="1">
                  <c:v>0.76</c:v>
                </c:pt>
                <c:pt idx="2" formatCode="0.0%">
                  <c:v>0.71399999999999997</c:v>
                </c:pt>
                <c:pt idx="3" formatCode="0.00%">
                  <c:v>0.72009999999999996</c:v>
                </c:pt>
                <c:pt idx="4">
                  <c:v>0.76</c:v>
                </c:pt>
              </c:numCache>
            </c:numRef>
          </c:val>
        </c:ser>
        <c:dLbls>
          <c:showLegendKey val="0"/>
          <c:showVal val="0"/>
          <c:showCatName val="0"/>
          <c:showSerName val="0"/>
          <c:showPercent val="0"/>
          <c:showBubbleSize val="0"/>
        </c:dLbls>
        <c:gapWidth val="150"/>
        <c:axId val="112247552"/>
        <c:axId val="112249088"/>
      </c:barChart>
      <c:catAx>
        <c:axId val="112247552"/>
        <c:scaling>
          <c:orientation val="minMax"/>
        </c:scaling>
        <c:delete val="0"/>
        <c:axPos val="b"/>
        <c:numFmt formatCode="General" sourceLinked="1"/>
        <c:majorTickMark val="out"/>
        <c:minorTickMark val="none"/>
        <c:tickLblPos val="nextTo"/>
        <c:txPr>
          <a:bodyPr rot="0" vert="horz"/>
          <a:lstStyle/>
          <a:p>
            <a:pPr>
              <a:defRPr sz="1000" b="0" i="0" u="none" strike="noStrike" baseline="0">
                <a:solidFill>
                  <a:srgbClr val="003366"/>
                </a:solidFill>
                <a:latin typeface="Calibri"/>
                <a:ea typeface="Calibri"/>
                <a:cs typeface="Calibri"/>
              </a:defRPr>
            </a:pPr>
            <a:endParaRPr lang="en-US"/>
          </a:p>
        </c:txPr>
        <c:crossAx val="112249088"/>
        <c:crosses val="autoZero"/>
        <c:auto val="1"/>
        <c:lblAlgn val="ctr"/>
        <c:lblOffset val="100"/>
        <c:tickLblSkip val="1"/>
        <c:tickMarkSkip val="1"/>
        <c:noMultiLvlLbl val="0"/>
      </c:catAx>
      <c:valAx>
        <c:axId val="112249088"/>
        <c:scaling>
          <c:orientation val="minMax"/>
          <c:max val="1"/>
        </c:scaling>
        <c:delete val="1"/>
        <c:axPos val="l"/>
        <c:numFmt formatCode="0.0%" sourceLinked="1"/>
        <c:majorTickMark val="out"/>
        <c:minorTickMark val="none"/>
        <c:tickLblPos val="nextTo"/>
        <c:crossAx val="112247552"/>
        <c:crosses val="autoZero"/>
        <c:crossBetween val="between"/>
      </c:valAx>
      <c:spPr>
        <a:noFill/>
        <a:ln w="25400">
          <a:noFill/>
        </a:ln>
      </c:spPr>
    </c:plotArea>
    <c:legend>
      <c:legendPos val="t"/>
      <c:layout>
        <c:manualLayout>
          <c:xMode val="edge"/>
          <c:yMode val="edge"/>
          <c:x val="0.32620947610906437"/>
          <c:y val="0.91260863723092633"/>
          <c:w val="0.30974098421183593"/>
          <c:h val="8.7041645391595646E-2"/>
        </c:manualLayout>
      </c:layout>
      <c:overlay val="0"/>
      <c:txPr>
        <a:bodyPr/>
        <a:lstStyle/>
        <a:p>
          <a:pPr>
            <a:defRPr sz="920" b="0" i="0" u="none" strike="noStrike" baseline="0">
              <a:solidFill>
                <a:srgbClr val="003366"/>
              </a:solidFill>
              <a:latin typeface="Calibri"/>
              <a:ea typeface="Calibri"/>
              <a:cs typeface="Calibri"/>
            </a:defRPr>
          </a:pPr>
          <a:endParaRPr lang="en-US"/>
        </a:p>
      </c:txPr>
    </c:legend>
    <c:plotVisOnly val="1"/>
    <c:dispBlanksAs val="gap"/>
    <c:showDLblsOverMax val="0"/>
  </c:chart>
  <c:spPr>
    <a:noFill/>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dirty="0"/>
              <a:t>Percent of Household Waste Recycled </a:t>
            </a:r>
          </a:p>
          <a:p>
            <a:pPr>
              <a:defRPr/>
            </a:pPr>
            <a:r>
              <a:rPr lang="en-US" sz="1200" dirty="0"/>
              <a:t>Baltimore City</a:t>
            </a:r>
          </a:p>
        </c:rich>
      </c:tx>
      <c:layout>
        <c:manualLayout>
          <c:xMode val="edge"/>
          <c:yMode val="edge"/>
          <c:x val="0.27200000000000002"/>
          <c:y val="1.7777777777777778E-2"/>
        </c:manualLayout>
      </c:layout>
      <c:overlay val="0"/>
    </c:title>
    <c:autoTitleDeleted val="0"/>
    <c:plotArea>
      <c:layout>
        <c:manualLayout>
          <c:layoutTarget val="inner"/>
          <c:xMode val="edge"/>
          <c:yMode val="edge"/>
          <c:x val="2.5462962962962962E-2"/>
          <c:y val="0.19295650543682039"/>
          <c:w val="0.94907407407407407"/>
          <c:h val="0.5781084864391951"/>
        </c:manualLayout>
      </c:layout>
      <c:barChart>
        <c:barDir val="col"/>
        <c:grouping val="clustered"/>
        <c:varyColors val="0"/>
        <c:ser>
          <c:idx val="0"/>
          <c:order val="0"/>
          <c:tx>
            <c:strRef>
              <c:f>Sheet1!$B$1</c:f>
              <c:strCache>
                <c:ptCount val="1"/>
                <c:pt idx="0">
                  <c:v>Series 1</c:v>
                </c:pt>
              </c:strCache>
            </c:strRef>
          </c:tx>
          <c:invertIfNegative val="0"/>
          <c:dLbls>
            <c:dLbl>
              <c:idx val="0"/>
              <c:layout/>
              <c:tx>
                <c:rich>
                  <a:bodyPr/>
                  <a:lstStyle/>
                  <a:p>
                    <a:r>
                      <a:rPr lang="en-US" dirty="0"/>
                      <a:t>5.4%</a:t>
                    </a:r>
                  </a:p>
                </c:rich>
              </c:tx>
              <c:showLegendKey val="0"/>
              <c:showVal val="1"/>
              <c:showCatName val="0"/>
              <c:showSerName val="0"/>
              <c:showPercent val="0"/>
              <c:showBubbleSize val="0"/>
            </c:dLbl>
            <c:dLbl>
              <c:idx val="1"/>
              <c:layout/>
              <c:tx>
                <c:rich>
                  <a:bodyPr/>
                  <a:lstStyle/>
                  <a:p>
                    <a:r>
                      <a:rPr lang="en-US" dirty="0"/>
                      <a:t>7.2%</a:t>
                    </a:r>
                  </a:p>
                </c:rich>
              </c:tx>
              <c:showLegendKey val="0"/>
              <c:showVal val="1"/>
              <c:showCatName val="0"/>
              <c:showSerName val="0"/>
              <c:showPercent val="0"/>
              <c:showBubbleSize val="0"/>
            </c:dLbl>
            <c:dLbl>
              <c:idx val="2"/>
              <c:layout/>
              <c:tx>
                <c:rich>
                  <a:bodyPr/>
                  <a:lstStyle/>
                  <a:p>
                    <a:r>
                      <a:rPr lang="en-US" dirty="0"/>
                      <a:t>11.8%</a:t>
                    </a:r>
                  </a:p>
                </c:rich>
              </c:tx>
              <c:showLegendKey val="0"/>
              <c:showVal val="1"/>
              <c:showCatName val="0"/>
              <c:showSerName val="0"/>
              <c:showPercent val="0"/>
              <c:showBubbleSize val="0"/>
            </c:dLbl>
            <c:dLbl>
              <c:idx val="3"/>
              <c:layout/>
              <c:tx>
                <c:rich>
                  <a:bodyPr/>
                  <a:lstStyle/>
                  <a:p>
                    <a:r>
                      <a:rPr lang="en-US" dirty="0"/>
                      <a:t>15.4%</a:t>
                    </a:r>
                  </a:p>
                </c:rich>
              </c:tx>
              <c:showLegendKey val="0"/>
              <c:showVal val="1"/>
              <c:showCatName val="0"/>
              <c:showSerName val="0"/>
              <c:showPercent val="0"/>
              <c:showBubbleSize val="0"/>
            </c:dLbl>
            <c:dLbl>
              <c:idx val="4"/>
              <c:layout/>
              <c:tx>
                <c:rich>
                  <a:bodyPr/>
                  <a:lstStyle/>
                  <a:p>
                    <a:r>
                      <a:rPr lang="en-US" dirty="0"/>
                      <a:t>15.1%</a:t>
                    </a:r>
                  </a:p>
                </c:rich>
              </c:tx>
              <c:showLegendKey val="0"/>
              <c:showVal val="1"/>
              <c:showCatName val="0"/>
              <c:showSerName val="0"/>
              <c:showPercent val="0"/>
              <c:showBubbleSize val="0"/>
            </c:dLbl>
            <c:dLbl>
              <c:idx val="5"/>
              <c:layout/>
              <c:showLegendKey val="0"/>
              <c:showVal val="1"/>
              <c:showCatName val="0"/>
              <c:showSerName val="0"/>
              <c:showPercent val="0"/>
              <c:showBubbleSize val="0"/>
            </c:dLbl>
            <c:dLbl>
              <c:idx val="6"/>
              <c:layout/>
              <c:tx>
                <c:rich>
                  <a:bodyPr/>
                  <a:lstStyle/>
                  <a:p>
                    <a:r>
                      <a:rPr lang="en-US" dirty="0"/>
                      <a:t>20.2%</a:t>
                    </a:r>
                  </a:p>
                </c:rich>
              </c:tx>
              <c:showLegendKey val="0"/>
              <c:showVal val="1"/>
              <c:showCatName val="0"/>
              <c:showSerName val="0"/>
              <c:showPercent val="0"/>
              <c:showBubbleSize val="0"/>
            </c:dLbl>
            <c:showLegendKey val="0"/>
            <c:showVal val="0"/>
            <c:showCatName val="0"/>
            <c:showSerName val="0"/>
            <c:showPercent val="0"/>
            <c:showBubbleSize val="0"/>
          </c:dLbls>
          <c:cat>
            <c:numRef>
              <c:f>Sheet1!$A$2:$A$8</c:f>
              <c:numCache>
                <c:formatCode>General</c:formatCode>
                <c:ptCount val="7"/>
                <c:pt idx="0">
                  <c:v>2007</c:v>
                </c:pt>
                <c:pt idx="1">
                  <c:v>2008</c:v>
                </c:pt>
                <c:pt idx="2">
                  <c:v>2009</c:v>
                </c:pt>
                <c:pt idx="3">
                  <c:v>2010</c:v>
                </c:pt>
                <c:pt idx="4">
                  <c:v>2011</c:v>
                </c:pt>
                <c:pt idx="5">
                  <c:v>2012</c:v>
                </c:pt>
                <c:pt idx="6">
                  <c:v>2013</c:v>
                </c:pt>
              </c:numCache>
            </c:numRef>
          </c:cat>
          <c:val>
            <c:numRef>
              <c:f>Sheet1!$B$2:$B$8</c:f>
              <c:numCache>
                <c:formatCode>0.00%</c:formatCode>
                <c:ptCount val="7"/>
                <c:pt idx="0">
                  <c:v>5.3999999999999999E-2</c:v>
                </c:pt>
                <c:pt idx="1">
                  <c:v>7.1999999999999995E-2</c:v>
                </c:pt>
                <c:pt idx="2">
                  <c:v>0.11799999999999999</c:v>
                </c:pt>
                <c:pt idx="3">
                  <c:v>0.154</c:v>
                </c:pt>
                <c:pt idx="4">
                  <c:v>0.151</c:v>
                </c:pt>
                <c:pt idx="5" formatCode="0%">
                  <c:v>0.17</c:v>
                </c:pt>
                <c:pt idx="6">
                  <c:v>0.2019</c:v>
                </c:pt>
              </c:numCache>
            </c:numRef>
          </c:val>
        </c:ser>
        <c:dLbls>
          <c:showLegendKey val="0"/>
          <c:showVal val="0"/>
          <c:showCatName val="0"/>
          <c:showSerName val="0"/>
          <c:showPercent val="0"/>
          <c:showBubbleSize val="0"/>
        </c:dLbls>
        <c:gapWidth val="150"/>
        <c:axId val="27598848"/>
        <c:axId val="29491584"/>
      </c:barChart>
      <c:catAx>
        <c:axId val="27598848"/>
        <c:scaling>
          <c:orientation val="minMax"/>
        </c:scaling>
        <c:delete val="0"/>
        <c:axPos val="b"/>
        <c:numFmt formatCode="General" sourceLinked="1"/>
        <c:majorTickMark val="out"/>
        <c:minorTickMark val="none"/>
        <c:tickLblPos val="nextTo"/>
        <c:crossAx val="29491584"/>
        <c:crosses val="autoZero"/>
        <c:auto val="1"/>
        <c:lblAlgn val="ctr"/>
        <c:lblOffset val="100"/>
        <c:noMultiLvlLbl val="0"/>
      </c:catAx>
      <c:valAx>
        <c:axId val="29491584"/>
        <c:scaling>
          <c:orientation val="minMax"/>
        </c:scaling>
        <c:delete val="1"/>
        <c:axPos val="l"/>
        <c:numFmt formatCode="0.00%" sourceLinked="1"/>
        <c:majorTickMark val="out"/>
        <c:minorTickMark val="none"/>
        <c:tickLblPos val="nextTo"/>
        <c:crossAx val="27598848"/>
        <c:crosses val="autoZero"/>
        <c:crossBetween val="between"/>
      </c:valAx>
    </c:plotArea>
    <c:plotVisOnly val="1"/>
    <c:dispBlanksAs val="gap"/>
    <c:showDLblsOverMax val="0"/>
  </c:chart>
  <c:externalData r:id="rId1">
    <c:autoUpdate val="0"/>
  </c:externalData>
  <c:userShapes r:id="rId2"/>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dirty="0"/>
              <a:t>Where the Money Comes From</a:t>
            </a:r>
          </a:p>
          <a:p>
            <a:pPr>
              <a:defRPr/>
            </a:pPr>
            <a:r>
              <a:rPr lang="en-US" sz="1000" dirty="0"/>
              <a:t>Total: $898 Million</a:t>
            </a:r>
          </a:p>
        </c:rich>
      </c:tx>
      <c:overlay val="1"/>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1818070038542479"/>
          <c:y val="0.22621940437043728"/>
          <c:w val="0.7787801267109653"/>
          <c:h val="0.74682936784715481"/>
        </c:manualLayout>
      </c:layout>
      <c:pie3DChart>
        <c:varyColors val="1"/>
        <c:ser>
          <c:idx val="0"/>
          <c:order val="0"/>
          <c:tx>
            <c:strRef>
              <c:f>'Where-Piechart'!$B$1</c:f>
              <c:strCache>
                <c:ptCount val="1"/>
                <c:pt idx="0">
                  <c:v>Fiscal 2015 Budget</c:v>
                </c:pt>
              </c:strCache>
            </c:strRef>
          </c:tx>
          <c:dPt>
            <c:idx val="1"/>
            <c:bubble3D val="0"/>
            <c:explosion val="6"/>
          </c:dPt>
          <c:dPt>
            <c:idx val="7"/>
            <c:bubble3D val="0"/>
            <c:explosion val="17"/>
          </c:dPt>
          <c:dPt>
            <c:idx val="8"/>
            <c:bubble3D val="0"/>
            <c:explosion val="16"/>
          </c:dPt>
          <c:dPt>
            <c:idx val="9"/>
            <c:bubble3D val="0"/>
            <c:explosion val="14"/>
          </c:dPt>
          <c:dLbls>
            <c:dLbl>
              <c:idx val="1"/>
              <c:layout>
                <c:manualLayout>
                  <c:x val="0"/>
                  <c:y val="-0.13885182186598002"/>
                </c:manualLayout>
              </c:layout>
              <c:tx>
                <c:rich>
                  <a:bodyPr/>
                  <a:lstStyle/>
                  <a:p>
                    <a:r>
                      <a:rPr lang="en-US" dirty="0"/>
                      <a:t>Conduit </a:t>
                    </a:r>
                  </a:p>
                  <a:p>
                    <a:r>
                      <a:rPr lang="en-US" dirty="0"/>
                      <a:t>Enterprise
1%</a:t>
                    </a:r>
                  </a:p>
                </c:rich>
              </c:tx>
              <c:dLblPos val="bestFit"/>
              <c:showLegendKey val="0"/>
              <c:showVal val="0"/>
              <c:showCatName val="1"/>
              <c:showSerName val="0"/>
              <c:showPercent val="1"/>
              <c:showBubbleSize val="0"/>
              <c:separator>
</c:separator>
            </c:dLbl>
            <c:dLbl>
              <c:idx val="2"/>
              <c:layout>
                <c:manualLayout>
                  <c:x val="4.461107147132258E-2"/>
                  <c:y val="-6.2026044125581707E-2"/>
                </c:manualLayout>
              </c:layout>
              <c:dLblPos val="bestFit"/>
              <c:showLegendKey val="0"/>
              <c:showVal val="0"/>
              <c:showCatName val="1"/>
              <c:showSerName val="0"/>
              <c:showPercent val="1"/>
              <c:showBubbleSize val="0"/>
              <c:separator>
</c:separator>
            </c:dLbl>
            <c:dLbl>
              <c:idx val="3"/>
              <c:layout>
                <c:manualLayout>
                  <c:x val="4.9091801669121256E-2"/>
                  <c:y val="-1.0680909374306161E-2"/>
                </c:manualLayout>
              </c:layout>
              <c:dLblPos val="bestFit"/>
              <c:showLegendKey val="0"/>
              <c:showVal val="0"/>
              <c:showCatName val="1"/>
              <c:showSerName val="0"/>
              <c:showPercent val="1"/>
              <c:showBubbleSize val="0"/>
              <c:separator>
</c:separator>
            </c:dLbl>
            <c:dLbl>
              <c:idx val="6"/>
              <c:layout>
                <c:manualLayout>
                  <c:x val="-7.2234439163573028E-2"/>
                  <c:y val="3.2042781440508823E-2"/>
                </c:manualLayout>
              </c:layout>
              <c:dLblPos val="bestFit"/>
              <c:showLegendKey val="0"/>
              <c:showVal val="0"/>
              <c:showCatName val="1"/>
              <c:showSerName val="0"/>
              <c:showPercent val="1"/>
              <c:showBubbleSize val="0"/>
              <c:separator>
</c:separator>
            </c:dLbl>
            <c:dLbl>
              <c:idx val="7"/>
              <c:layout>
                <c:manualLayout>
                  <c:x val="-5.6860955443632608E-2"/>
                  <c:y val="-2.4805598187913232E-4"/>
                </c:manualLayout>
              </c:layout>
              <c:numFmt formatCode="0.00%" sourceLinked="0"/>
              <c:spPr/>
              <c:txPr>
                <a:bodyPr/>
                <a:lstStyle/>
                <a:p>
                  <a:pPr>
                    <a:defRPr/>
                  </a:pPr>
                  <a:endParaRPr lang="en-US"/>
                </a:p>
              </c:txPr>
              <c:dLblPos val="bestFit"/>
              <c:showLegendKey val="0"/>
              <c:showVal val="0"/>
              <c:showCatName val="1"/>
              <c:showSerName val="0"/>
              <c:showPercent val="1"/>
              <c:showBubbleSize val="0"/>
              <c:separator>
</c:separator>
            </c:dLbl>
            <c:dLbl>
              <c:idx val="8"/>
              <c:layout>
                <c:manualLayout>
                  <c:x val="3.8489197859276597E-2"/>
                  <c:y val="-6.2360386998632174E-2"/>
                </c:manualLayout>
              </c:layout>
              <c:dLblPos val="bestFit"/>
              <c:showLegendKey val="0"/>
              <c:showVal val="0"/>
              <c:showCatName val="1"/>
              <c:showSerName val="0"/>
              <c:showPercent val="1"/>
              <c:showBubbleSize val="0"/>
              <c:separator>
</c:separator>
            </c:dLbl>
            <c:dLbl>
              <c:idx val="9"/>
              <c:layout>
                <c:manualLayout>
                  <c:x val="0.10211094747177221"/>
                  <c:y val="-3.5603031247687204E-3"/>
                </c:manualLayout>
              </c:layout>
              <c:dLblPos val="bestFit"/>
              <c:showLegendKey val="0"/>
              <c:showVal val="0"/>
              <c:showCatName val="1"/>
              <c:showSerName val="0"/>
              <c:showPercent val="1"/>
              <c:showBubbleSize val="0"/>
              <c:separator>
</c:separator>
            </c:dLbl>
            <c:dLblPos val="outEnd"/>
            <c:showLegendKey val="0"/>
            <c:showVal val="0"/>
            <c:showCatName val="1"/>
            <c:showSerName val="0"/>
            <c:showPercent val="1"/>
            <c:showBubbleSize val="0"/>
            <c:separator>
</c:separator>
            <c:showLeaderLines val="1"/>
          </c:dLbls>
          <c:cat>
            <c:strRef>
              <c:f>'Where-Piechart'!$A$2:$A$11</c:f>
              <c:strCache>
                <c:ptCount val="10"/>
                <c:pt idx="0">
                  <c:v>Other Sources</c:v>
                </c:pt>
                <c:pt idx="1">
                  <c:v>Conduit Enterprise</c:v>
                </c:pt>
                <c:pt idx="2">
                  <c:v>Federal </c:v>
                </c:pt>
                <c:pt idx="3">
                  <c:v>General </c:v>
                </c:pt>
                <c:pt idx="4">
                  <c:v>General Obligation Bonds</c:v>
                </c:pt>
                <c:pt idx="5">
                  <c:v>Revenue Bonds</c:v>
                </c:pt>
                <c:pt idx="6">
                  <c:v>State </c:v>
                </c:pt>
                <c:pt idx="7">
                  <c:v>Stormwater</c:v>
                </c:pt>
                <c:pt idx="8">
                  <c:v>Waste Water Utility</c:v>
                </c:pt>
                <c:pt idx="9">
                  <c:v>Water Utility</c:v>
                </c:pt>
              </c:strCache>
            </c:strRef>
          </c:cat>
          <c:val>
            <c:numRef>
              <c:f>'Where-Piechart'!$B$2:$B$11</c:f>
              <c:numCache>
                <c:formatCode>_(* #,##0_);_(* \(#,##0\);_(* "-"??_);_(@_)</c:formatCode>
                <c:ptCount val="10"/>
                <c:pt idx="0">
                  <c:v>232358000</c:v>
                </c:pt>
                <c:pt idx="1">
                  <c:v>6000000</c:v>
                </c:pt>
                <c:pt idx="2">
                  <c:v>60294000</c:v>
                </c:pt>
                <c:pt idx="3">
                  <c:v>25700000</c:v>
                </c:pt>
                <c:pt idx="4">
                  <c:v>50000000</c:v>
                </c:pt>
                <c:pt idx="5">
                  <c:v>421432000</c:v>
                </c:pt>
                <c:pt idx="6">
                  <c:v>85623000</c:v>
                </c:pt>
                <c:pt idx="7">
                  <c:v>3730000</c:v>
                </c:pt>
                <c:pt idx="8">
                  <c:v>6000000</c:v>
                </c:pt>
                <c:pt idx="9">
                  <c:v>7000000</c:v>
                </c:pt>
              </c:numCache>
            </c:numRef>
          </c:val>
        </c:ser>
        <c:dLbls>
          <c:showLegendKey val="0"/>
          <c:showVal val="0"/>
          <c:showCatName val="0"/>
          <c:showSerName val="0"/>
          <c:showPercent val="0"/>
          <c:showBubbleSize val="0"/>
          <c:showLeaderLines val="1"/>
        </c:dLbls>
      </c:pie3DChart>
    </c:plotArea>
    <c:plotVisOnly val="1"/>
    <c:dispBlanksAs val="gap"/>
    <c:showDLblsOverMax val="0"/>
  </c:chart>
  <c:spPr>
    <a:ln>
      <a:solidFill>
        <a:schemeClr val="tx1"/>
      </a:solidFill>
    </a:ln>
  </c:sp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dirty="0"/>
              <a:t>How</a:t>
            </a:r>
            <a:r>
              <a:rPr lang="en-US" sz="1200" baseline="0" dirty="0"/>
              <a:t> the Money is Used</a:t>
            </a:r>
          </a:p>
          <a:p>
            <a:pPr>
              <a:defRPr/>
            </a:pPr>
            <a:r>
              <a:rPr lang="en-US" sz="1000" baseline="0" dirty="0"/>
              <a:t>Total: $898 Million</a:t>
            </a:r>
          </a:p>
          <a:p>
            <a:pPr>
              <a:defRPr/>
            </a:pPr>
            <a:endParaRPr lang="en-US" sz="1000" dirty="0"/>
          </a:p>
        </c:rich>
      </c:tx>
      <c:layout>
        <c:manualLayout>
          <c:xMode val="edge"/>
          <c:yMode val="edge"/>
          <c:x val="0.39547861780435339"/>
          <c:y val="0"/>
        </c:manualLayout>
      </c:layout>
      <c:overlay val="1"/>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0256475835257435"/>
          <c:y val="0.20615620289411879"/>
          <c:w val="0.83134920634920639"/>
          <c:h val="0.79202081799490187"/>
        </c:manualLayout>
      </c:layout>
      <c:pie3DChart>
        <c:varyColors val="1"/>
        <c:ser>
          <c:idx val="0"/>
          <c:order val="0"/>
          <c:dPt>
            <c:idx val="5"/>
            <c:bubble3D val="0"/>
            <c:explosion val="8"/>
          </c:dPt>
          <c:dPt>
            <c:idx val="6"/>
            <c:bubble3D val="0"/>
            <c:explosion val="14"/>
          </c:dPt>
          <c:dPt>
            <c:idx val="7"/>
            <c:bubble3D val="0"/>
            <c:explosion val="19"/>
          </c:dPt>
          <c:dLbls>
            <c:dLbl>
              <c:idx val="2"/>
              <c:layout>
                <c:manualLayout>
                  <c:x val="6.1162079510703364E-3"/>
                  <c:y val="2.0752272605338889E-2"/>
                </c:manualLayout>
              </c:layout>
              <c:dLblPos val="bestFit"/>
              <c:showLegendKey val="0"/>
              <c:showVal val="0"/>
              <c:showCatName val="1"/>
              <c:showSerName val="0"/>
              <c:showPercent val="1"/>
              <c:showBubbleSize val="0"/>
              <c:separator>
</c:separator>
            </c:dLbl>
            <c:dLbl>
              <c:idx val="5"/>
              <c:layout>
                <c:manualLayout>
                  <c:x val="-6.7460317460317457E-2"/>
                  <c:y val="1.5087225248412054E-2"/>
                </c:manualLayout>
              </c:layout>
              <c:dLblPos val="bestFit"/>
              <c:showLegendKey val="0"/>
              <c:showVal val="0"/>
              <c:showCatName val="1"/>
              <c:showSerName val="0"/>
              <c:showPercent val="1"/>
              <c:showBubbleSize val="0"/>
              <c:separator>
</c:separator>
            </c:dLbl>
            <c:dLbl>
              <c:idx val="6"/>
              <c:layout>
                <c:manualLayout>
                  <c:x val="-2.1825396825396824E-2"/>
                  <c:y val="-4.5261675745236159E-2"/>
                </c:manualLayout>
              </c:layout>
              <c:dLblPos val="bestFit"/>
              <c:showLegendKey val="0"/>
              <c:showVal val="0"/>
              <c:showCatName val="1"/>
              <c:showSerName val="0"/>
              <c:showPercent val="1"/>
              <c:showBubbleSize val="0"/>
              <c:separator>
</c:separator>
            </c:dLbl>
            <c:dLbl>
              <c:idx val="7"/>
              <c:layout>
                <c:manualLayout>
                  <c:x val="2.976190476190476E-2"/>
                  <c:y val="-3.3946256808927121E-2"/>
                </c:manualLayout>
              </c:layout>
              <c:dLblPos val="bestFit"/>
              <c:showLegendKey val="0"/>
              <c:showVal val="0"/>
              <c:showCatName val="1"/>
              <c:showSerName val="0"/>
              <c:showPercent val="1"/>
              <c:showBubbleSize val="0"/>
              <c:separator>
</c:separator>
            </c:dLbl>
            <c:dLblPos val="outEnd"/>
            <c:showLegendKey val="0"/>
            <c:showVal val="0"/>
            <c:showCatName val="1"/>
            <c:showSerName val="0"/>
            <c:showPercent val="1"/>
            <c:showBubbleSize val="0"/>
            <c:separator>
</c:separator>
            <c:showLeaderLines val="1"/>
          </c:dLbls>
          <c:cat>
            <c:strRef>
              <c:f>FinalPieCharts!$A$1:$A$8</c:f>
              <c:strCache>
                <c:ptCount val="8"/>
                <c:pt idx="0">
                  <c:v>Transportation</c:v>
                </c:pt>
                <c:pt idx="1">
                  <c:v>Other</c:v>
                </c:pt>
                <c:pt idx="2">
                  <c:v>Neighborhood Development</c:v>
                </c:pt>
                <c:pt idx="3">
                  <c:v>Waste Water</c:v>
                </c:pt>
                <c:pt idx="4">
                  <c:v>Water</c:v>
                </c:pt>
                <c:pt idx="5">
                  <c:v>Economic Development</c:v>
                </c:pt>
                <c:pt idx="6">
                  <c:v>Education</c:v>
                </c:pt>
                <c:pt idx="7">
                  <c:v>Recreation</c:v>
                </c:pt>
              </c:strCache>
            </c:strRef>
          </c:cat>
          <c:val>
            <c:numRef>
              <c:f>FinalPieCharts!$B$1:$B$8</c:f>
              <c:numCache>
                <c:formatCode>_(* #,##0_);_(* \(#,##0\);_(* "-"??_);_(@_)</c:formatCode>
                <c:ptCount val="8"/>
                <c:pt idx="0">
                  <c:v>103432</c:v>
                </c:pt>
                <c:pt idx="1">
                  <c:v>49850</c:v>
                </c:pt>
                <c:pt idx="2">
                  <c:v>45625</c:v>
                </c:pt>
                <c:pt idx="3">
                  <c:v>403710</c:v>
                </c:pt>
                <c:pt idx="4">
                  <c:v>246473</c:v>
                </c:pt>
                <c:pt idx="5">
                  <c:v>15405</c:v>
                </c:pt>
                <c:pt idx="6">
                  <c:v>17000</c:v>
                </c:pt>
                <c:pt idx="7">
                  <c:v>16642</c:v>
                </c:pt>
              </c:numCache>
            </c:numRef>
          </c:val>
        </c:ser>
        <c:dLbls>
          <c:showLegendKey val="0"/>
          <c:showVal val="0"/>
          <c:showCatName val="0"/>
          <c:showSerName val="0"/>
          <c:showPercent val="0"/>
          <c:showBubbleSize val="0"/>
          <c:showLeaderLines val="1"/>
        </c:dLbls>
      </c:pie3DChart>
    </c:plotArea>
    <c:plotVisOnly val="1"/>
    <c:dispBlanksAs val="gap"/>
    <c:showDLblsOverMax val="0"/>
  </c:chart>
  <c:spPr>
    <a:ln>
      <a:solidFill>
        <a:schemeClr val="tx1"/>
      </a:solid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200" dirty="0">
                <a:latin typeface="Arial" panose="020B0604020202020204" pitchFamily="34" charset="0"/>
                <a:cs typeface="Arial" panose="020B0604020202020204" pitchFamily="34" charset="0"/>
              </a:rPr>
              <a:t>General Fund Baseline</a:t>
            </a:r>
            <a:r>
              <a:rPr lang="en-US" sz="1200" baseline="0" dirty="0">
                <a:latin typeface="Arial" panose="020B0604020202020204" pitchFamily="34" charset="0"/>
                <a:cs typeface="Arial" panose="020B0604020202020204" pitchFamily="34" charset="0"/>
              </a:rPr>
              <a:t> Projected Fiscal Gap</a:t>
            </a:r>
          </a:p>
          <a:p>
            <a:pPr>
              <a:defRPr/>
            </a:pPr>
            <a:r>
              <a:rPr lang="en-US" sz="800" baseline="0" dirty="0">
                <a:latin typeface="Arial" panose="020B0604020202020204" pitchFamily="34" charset="0"/>
                <a:cs typeface="Arial" panose="020B0604020202020204" pitchFamily="34" charset="0"/>
              </a:rPr>
              <a:t>($-millions)</a:t>
            </a:r>
            <a:endParaRPr lang="en-US" sz="800" dirty="0">
              <a:latin typeface="Arial" panose="020B0604020202020204" pitchFamily="34" charset="0"/>
              <a:cs typeface="Arial" panose="020B0604020202020204" pitchFamily="34" charset="0"/>
            </a:endParaRPr>
          </a:p>
        </c:rich>
      </c:tx>
      <c:layout>
        <c:manualLayout>
          <c:xMode val="edge"/>
          <c:yMode val="edge"/>
          <c:x val="0.23997015998000251"/>
          <c:y val="6.4516129032258063E-2"/>
        </c:manualLayout>
      </c:layout>
      <c:overlay val="0"/>
    </c:title>
    <c:autoTitleDeleted val="0"/>
    <c:plotArea>
      <c:layout>
        <c:manualLayout>
          <c:layoutTarget val="inner"/>
          <c:xMode val="edge"/>
          <c:yMode val="edge"/>
          <c:x val="0.103060506154575"/>
          <c:y val="0.15210718523198299"/>
          <c:w val="0.79470660573022778"/>
          <c:h val="0.70552907676991305"/>
        </c:manualLayout>
      </c:layout>
      <c:areaChart>
        <c:grouping val="standard"/>
        <c:varyColors val="0"/>
        <c:ser>
          <c:idx val="0"/>
          <c:order val="0"/>
          <c:tx>
            <c:strRef>
              <c:f>Init1!$B$94</c:f>
              <c:strCache>
                <c:ptCount val="1"/>
                <c:pt idx="0">
                  <c:v>Original</c:v>
                </c:pt>
              </c:strCache>
            </c:strRef>
          </c:tx>
          <c:spPr>
            <a:pattFill prst="pct25">
              <a:fgClr>
                <a:srgbClr val="1F497D">
                  <a:lumMod val="40000"/>
                  <a:lumOff val="60000"/>
                </a:srgbClr>
              </a:fgClr>
              <a:bgClr>
                <a:sysClr val="window" lastClr="FFFFFF"/>
              </a:bgClr>
            </a:pattFill>
            <a:ln w="19050">
              <a:solidFill>
                <a:sysClr val="windowText" lastClr="000000"/>
              </a:solidFill>
            </a:ln>
          </c:spPr>
          <c:dLbls>
            <c:dLbl>
              <c:idx val="0"/>
              <c:delete val="1"/>
            </c:dLbl>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layout>
                <c:manualLayout>
                  <c:x val="4.8348842758291578E-2"/>
                  <c:y val="0.31918656056587091"/>
                </c:manualLayout>
              </c:layout>
              <c:tx>
                <c:rich>
                  <a:bodyPr/>
                  <a:lstStyle/>
                  <a:p>
                    <a:pPr>
                      <a:defRPr sz="1050" b="0">
                        <a:solidFill>
                          <a:sysClr val="windowText" lastClr="000000"/>
                        </a:solidFill>
                        <a:latin typeface="Arial" panose="020B0604020202020204" pitchFamily="34" charset="0"/>
                        <a:cs typeface="Arial" panose="020B0604020202020204" pitchFamily="34" charset="0"/>
                      </a:defRPr>
                    </a:pPr>
                    <a:r>
                      <a:rPr lang="en-US" sz="1050" b="1" dirty="0">
                        <a:solidFill>
                          <a:sysClr val="windowText" lastClr="000000"/>
                        </a:solidFill>
                        <a:latin typeface="Arial" panose="020B0604020202020204" pitchFamily="34" charset="0"/>
                        <a:cs typeface="Arial" panose="020B0604020202020204" pitchFamily="34" charset="0"/>
                      </a:rPr>
                      <a:t>($</a:t>
                    </a:r>
                    <a:r>
                      <a:rPr lang="en-US" sz="1050" b="1" dirty="0" smtClean="0">
                        <a:solidFill>
                          <a:sysClr val="windowText" lastClr="000000"/>
                        </a:solidFill>
                        <a:latin typeface="Arial" panose="020B0604020202020204" pitchFamily="34" charset="0"/>
                        <a:cs typeface="Arial" panose="020B0604020202020204" pitchFamily="34" charset="0"/>
                      </a:rPr>
                      <a:t>744.8</a:t>
                    </a:r>
                    <a:r>
                      <a:rPr lang="en-US" sz="1050" b="1" dirty="0">
                        <a:solidFill>
                          <a:sysClr val="windowText" lastClr="000000"/>
                        </a:solidFill>
                        <a:latin typeface="Arial" panose="020B0604020202020204" pitchFamily="34" charset="0"/>
                        <a:cs typeface="Arial" panose="020B0604020202020204" pitchFamily="34" charset="0"/>
                      </a:rPr>
                      <a:t>)</a:t>
                    </a:r>
                    <a:endParaRPr lang="en-US" sz="800" b="0" dirty="0">
                      <a:solidFill>
                        <a:sysClr val="windowText" lastClr="000000"/>
                      </a:solidFill>
                      <a:latin typeface="Arial" panose="020B0604020202020204" pitchFamily="34" charset="0"/>
                      <a:cs typeface="Arial" panose="020B0604020202020204" pitchFamily="34" charset="0"/>
                    </a:endParaRPr>
                  </a:p>
                </c:rich>
              </c:tx>
              <c:numFmt formatCode="#,##0.0_);\(#,##0.0\)" sourceLinked="0"/>
              <c:spPr/>
              <c:showLegendKey val="0"/>
              <c:showVal val="1"/>
              <c:showCatName val="0"/>
              <c:showSerName val="0"/>
              <c:showPercent val="0"/>
              <c:showBubbleSize val="0"/>
            </c:dLbl>
            <c:txPr>
              <a:bodyPr/>
              <a:lstStyle/>
              <a:p>
                <a:pPr>
                  <a:defRPr sz="1050" b="0">
                    <a:solidFill>
                      <a:srgbClr val="C00000"/>
                    </a:solidFill>
                  </a:defRPr>
                </a:pPr>
                <a:endParaRPr lang="en-US"/>
              </a:p>
            </c:txPr>
            <c:showLegendKey val="0"/>
            <c:showVal val="1"/>
            <c:showCatName val="0"/>
            <c:showSerName val="0"/>
            <c:showPercent val="0"/>
            <c:showBubbleSize val="0"/>
            <c:showLeaderLines val="0"/>
          </c:dLbls>
          <c:cat>
            <c:strRef>
              <c:f>Init1!$C$65:$L$65</c:f>
              <c:strCache>
                <c:ptCount val="10"/>
                <c:pt idx="0">
                  <c:v>FY13</c:v>
                </c:pt>
                <c:pt idx="1">
                  <c:v>FY14</c:v>
                </c:pt>
                <c:pt idx="2">
                  <c:v>FY15</c:v>
                </c:pt>
                <c:pt idx="3">
                  <c:v>FY16</c:v>
                </c:pt>
                <c:pt idx="4">
                  <c:v>FY17</c:v>
                </c:pt>
                <c:pt idx="5">
                  <c:v>FY18</c:v>
                </c:pt>
                <c:pt idx="6">
                  <c:v>FY19</c:v>
                </c:pt>
                <c:pt idx="7">
                  <c:v>FY20</c:v>
                </c:pt>
                <c:pt idx="8">
                  <c:v>FY21</c:v>
                </c:pt>
                <c:pt idx="9">
                  <c:v>FY22</c:v>
                </c:pt>
              </c:strCache>
            </c:strRef>
          </c:cat>
          <c:val>
            <c:numRef>
              <c:f>Init1!$C$94:$L$94</c:f>
              <c:numCache>
                <c:formatCode>General</c:formatCode>
                <c:ptCount val="10"/>
                <c:pt idx="0">
                  <c:v>0</c:v>
                </c:pt>
                <c:pt idx="1">
                  <c:v>-30.3</c:v>
                </c:pt>
                <c:pt idx="2">
                  <c:v>-67.900000000000006</c:v>
                </c:pt>
                <c:pt idx="3">
                  <c:v>-126.4</c:v>
                </c:pt>
                <c:pt idx="4">
                  <c:v>-200.5</c:v>
                </c:pt>
                <c:pt idx="5">
                  <c:v>-273</c:v>
                </c:pt>
                <c:pt idx="6">
                  <c:v>-374</c:v>
                </c:pt>
                <c:pt idx="7">
                  <c:v>-495.7</c:v>
                </c:pt>
                <c:pt idx="8">
                  <c:v>-620.1</c:v>
                </c:pt>
                <c:pt idx="9">
                  <c:v>-744.8</c:v>
                </c:pt>
              </c:numCache>
            </c:numRef>
          </c:val>
        </c:ser>
        <c:ser>
          <c:idx val="1"/>
          <c:order val="1"/>
          <c:tx>
            <c:strRef>
              <c:f>Init1!$B$66</c:f>
              <c:strCache>
                <c:ptCount val="1"/>
                <c:pt idx="0">
                  <c:v>13-14</c:v>
                </c:pt>
              </c:strCache>
            </c:strRef>
          </c:tx>
          <c:spPr>
            <a:solidFill>
              <a:srgbClr val="1F497D">
                <a:lumMod val="40000"/>
                <a:lumOff val="60000"/>
              </a:srgbClr>
            </a:solidFill>
            <a:ln w="19050">
              <a:solidFill>
                <a:sysClr val="windowText" lastClr="000000"/>
              </a:solidFill>
            </a:ln>
          </c:spPr>
          <c:dLbls>
            <c:dLbl>
              <c:idx val="0"/>
              <c:delete val="1"/>
            </c:dLbl>
            <c:dLbl>
              <c:idx val="1"/>
              <c:delete val="1"/>
            </c:dLbl>
            <c:dLbl>
              <c:idx val="3"/>
              <c:delete val="1"/>
            </c:dLbl>
            <c:dLbl>
              <c:idx val="4"/>
              <c:delete val="1"/>
            </c:dLbl>
            <c:dLbl>
              <c:idx val="5"/>
              <c:delete val="1"/>
            </c:dLbl>
            <c:dLbl>
              <c:idx val="6"/>
              <c:delete val="1"/>
            </c:dLbl>
            <c:dLbl>
              <c:idx val="7"/>
              <c:delete val="1"/>
            </c:dLbl>
            <c:dLbl>
              <c:idx val="8"/>
              <c:delete val="1"/>
            </c:dLbl>
            <c:dLbl>
              <c:idx val="9"/>
              <c:layout>
                <c:manualLayout>
                  <c:x val="4.8248656417947754E-2"/>
                  <c:y val="0.20152950639234612"/>
                </c:manualLayout>
              </c:layout>
              <c:tx>
                <c:rich>
                  <a:bodyPr/>
                  <a:lstStyle/>
                  <a:p>
                    <a:pPr>
                      <a:defRPr sz="1050" b="0">
                        <a:solidFill>
                          <a:sysClr val="windowText" lastClr="000000"/>
                        </a:solidFill>
                      </a:defRPr>
                    </a:pPr>
                    <a:r>
                      <a:rPr lang="en-US" sz="1050" b="1" dirty="0">
                        <a:solidFill>
                          <a:sysClr val="windowText" lastClr="000000"/>
                        </a:solidFill>
                        <a:latin typeface="Arial" panose="020B0604020202020204" pitchFamily="34" charset="0"/>
                        <a:cs typeface="Arial" panose="020B0604020202020204" pitchFamily="34" charset="0"/>
                      </a:rPr>
                      <a:t>($472.8)</a:t>
                    </a:r>
                    <a:endParaRPr lang="en-US" sz="600" b="1" dirty="0">
                      <a:solidFill>
                        <a:sysClr val="windowText" lastClr="000000"/>
                      </a:solidFill>
                      <a:latin typeface="Arial" panose="020B0604020202020204" pitchFamily="34" charset="0"/>
                      <a:cs typeface="Arial" panose="020B0604020202020204" pitchFamily="34" charset="0"/>
                    </a:endParaRPr>
                  </a:p>
                </c:rich>
              </c:tx>
              <c:numFmt formatCode="#,##0.0_);\(#,##0.0\)" sourceLinked="0"/>
              <c:spPr/>
              <c:showLegendKey val="0"/>
              <c:showVal val="1"/>
              <c:showCatName val="0"/>
              <c:showSerName val="0"/>
              <c:showPercent val="0"/>
              <c:showBubbleSize val="0"/>
            </c:dLbl>
            <c:numFmt formatCode="#,##0.0_);\(#,##0.0\)" sourceLinked="0"/>
            <c:txPr>
              <a:bodyPr/>
              <a:lstStyle/>
              <a:p>
                <a:pPr>
                  <a:defRPr sz="1050" b="0">
                    <a:solidFill>
                      <a:srgbClr val="C00000"/>
                    </a:solidFill>
                  </a:defRPr>
                </a:pPr>
                <a:endParaRPr lang="en-US"/>
              </a:p>
            </c:txPr>
            <c:showLegendKey val="0"/>
            <c:showVal val="1"/>
            <c:showCatName val="0"/>
            <c:showSerName val="0"/>
            <c:showPercent val="0"/>
            <c:showBubbleSize val="0"/>
            <c:showLeaderLines val="0"/>
          </c:dLbls>
          <c:cat>
            <c:strRef>
              <c:f>Init1!$C$65:$L$65</c:f>
              <c:strCache>
                <c:ptCount val="10"/>
                <c:pt idx="0">
                  <c:v>FY13</c:v>
                </c:pt>
                <c:pt idx="1">
                  <c:v>FY14</c:v>
                </c:pt>
                <c:pt idx="2">
                  <c:v>FY15</c:v>
                </c:pt>
                <c:pt idx="3">
                  <c:v>FY16</c:v>
                </c:pt>
                <c:pt idx="4">
                  <c:v>FY17</c:v>
                </c:pt>
                <c:pt idx="5">
                  <c:v>FY18</c:v>
                </c:pt>
                <c:pt idx="6">
                  <c:v>FY19</c:v>
                </c:pt>
                <c:pt idx="7">
                  <c:v>FY20</c:v>
                </c:pt>
                <c:pt idx="8">
                  <c:v>FY21</c:v>
                </c:pt>
                <c:pt idx="9">
                  <c:v>FY22</c:v>
                </c:pt>
              </c:strCache>
            </c:strRef>
          </c:cat>
          <c:val>
            <c:numRef>
              <c:f>Init1!$C$66:$L$66</c:f>
              <c:numCache>
                <c:formatCode>General</c:formatCode>
                <c:ptCount val="10"/>
                <c:pt idx="1">
                  <c:v>0</c:v>
                </c:pt>
                <c:pt idx="2" formatCode="&quot;$&quot;#,##0.00">
                  <c:v>2.7</c:v>
                </c:pt>
                <c:pt idx="3" formatCode="0.00">
                  <c:v>-0.9</c:v>
                </c:pt>
                <c:pt idx="4">
                  <c:v>-33.6</c:v>
                </c:pt>
                <c:pt idx="5">
                  <c:v>-73.599999999999994</c:v>
                </c:pt>
                <c:pt idx="6">
                  <c:v>-136.69999999999999</c:v>
                </c:pt>
                <c:pt idx="7">
                  <c:v>-233.6</c:v>
                </c:pt>
                <c:pt idx="8">
                  <c:v>-343.8</c:v>
                </c:pt>
                <c:pt idx="9">
                  <c:v>-472.8</c:v>
                </c:pt>
              </c:numCache>
            </c:numRef>
          </c:val>
        </c:ser>
        <c:ser>
          <c:idx val="3"/>
          <c:order val="2"/>
          <c:tx>
            <c:strRef>
              <c:f>Init1!$B$68</c:f>
              <c:strCache>
                <c:ptCount val="1"/>
                <c:pt idx="0">
                  <c:v>16-22</c:v>
                </c:pt>
              </c:strCache>
            </c:strRef>
          </c:tx>
          <c:spPr>
            <a:solidFill>
              <a:srgbClr val="1F497D">
                <a:lumMod val="75000"/>
              </a:srgbClr>
            </a:solidFill>
            <a:ln w="19050">
              <a:solidFill>
                <a:sysClr val="windowText" lastClr="000000"/>
              </a:solidFill>
            </a:ln>
          </c:spPr>
          <c:dLbls>
            <c:dLbl>
              <c:idx val="0"/>
              <c:delete val="1"/>
            </c:dLbl>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layout>
                <c:manualLayout>
                  <c:x val="5.2350943854976829E-2"/>
                  <c:y val="0.12234568981560794"/>
                </c:manualLayout>
              </c:layout>
              <c:tx>
                <c:rich>
                  <a:bodyPr/>
                  <a:lstStyle/>
                  <a:p>
                    <a:pPr>
                      <a:defRPr sz="1050" b="1">
                        <a:solidFill>
                          <a:sysClr val="windowText" lastClr="000000"/>
                        </a:solidFill>
                        <a:latin typeface="Arial" panose="020B0604020202020204" pitchFamily="34" charset="0"/>
                        <a:cs typeface="Arial" panose="020B0604020202020204" pitchFamily="34" charset="0"/>
                      </a:defRPr>
                    </a:pPr>
                    <a:r>
                      <a:rPr lang="en-US" sz="1050" b="1" dirty="0">
                        <a:solidFill>
                          <a:sysClr val="windowText" lastClr="000000"/>
                        </a:solidFill>
                        <a:latin typeface="Arial" panose="020B0604020202020204" pitchFamily="34" charset="0"/>
                        <a:cs typeface="Arial" panose="020B0604020202020204" pitchFamily="34" charset="0"/>
                      </a:rPr>
                      <a:t>($270.1)</a:t>
                    </a:r>
                    <a:endParaRPr lang="en-US" sz="600" dirty="0">
                      <a:solidFill>
                        <a:sysClr val="windowText" lastClr="000000"/>
                      </a:solidFill>
                      <a:latin typeface="Arial" panose="020B0604020202020204" pitchFamily="34" charset="0"/>
                      <a:cs typeface="Arial" panose="020B0604020202020204" pitchFamily="34" charset="0"/>
                    </a:endParaRPr>
                  </a:p>
                </c:rich>
              </c:tx>
              <c:numFmt formatCode="#,##0.0_);[Red]\(#,##0.0\)" sourceLinked="0"/>
              <c:spPr/>
              <c:showLegendKey val="0"/>
              <c:showVal val="1"/>
              <c:showCatName val="0"/>
              <c:showSerName val="0"/>
              <c:showPercent val="0"/>
              <c:showBubbleSize val="0"/>
            </c:dLbl>
            <c:numFmt formatCode="#,##0.0_);[Red]\(#,##0.0\)" sourceLinked="0"/>
            <c:txPr>
              <a:bodyPr/>
              <a:lstStyle/>
              <a:p>
                <a:pPr>
                  <a:defRPr sz="1050" b="1">
                    <a:solidFill>
                      <a:srgbClr val="C00000"/>
                    </a:solidFill>
                    <a:latin typeface="+mn-lt"/>
                    <a:cs typeface="Arial" panose="020B0604020202020204" pitchFamily="34" charset="0"/>
                  </a:defRPr>
                </a:pPr>
                <a:endParaRPr lang="en-US"/>
              </a:p>
            </c:txPr>
            <c:showLegendKey val="0"/>
            <c:showVal val="1"/>
            <c:showCatName val="0"/>
            <c:showSerName val="0"/>
            <c:showPercent val="0"/>
            <c:showBubbleSize val="0"/>
            <c:showLeaderLines val="0"/>
          </c:dLbls>
          <c:cat>
            <c:strRef>
              <c:f>Init1!$C$65:$L$65</c:f>
              <c:strCache>
                <c:ptCount val="10"/>
                <c:pt idx="0">
                  <c:v>FY13</c:v>
                </c:pt>
                <c:pt idx="1">
                  <c:v>FY14</c:v>
                </c:pt>
                <c:pt idx="2">
                  <c:v>FY15</c:v>
                </c:pt>
                <c:pt idx="3">
                  <c:v>FY16</c:v>
                </c:pt>
                <c:pt idx="4">
                  <c:v>FY17</c:v>
                </c:pt>
                <c:pt idx="5">
                  <c:v>FY18</c:v>
                </c:pt>
                <c:pt idx="6">
                  <c:v>FY19</c:v>
                </c:pt>
                <c:pt idx="7">
                  <c:v>FY20</c:v>
                </c:pt>
                <c:pt idx="8">
                  <c:v>FY21</c:v>
                </c:pt>
                <c:pt idx="9">
                  <c:v>FY22</c:v>
                </c:pt>
              </c:strCache>
            </c:strRef>
          </c:cat>
          <c:val>
            <c:numRef>
              <c:f>Init1!$C$68:$L$68</c:f>
              <c:numCache>
                <c:formatCode>General</c:formatCode>
                <c:ptCount val="10"/>
                <c:pt idx="1">
                  <c:v>0</c:v>
                </c:pt>
                <c:pt idx="2">
                  <c:v>-17.399999999999999</c:v>
                </c:pt>
                <c:pt idx="3">
                  <c:v>-9.8000000000000007</c:v>
                </c:pt>
                <c:pt idx="4">
                  <c:v>-20.8</c:v>
                </c:pt>
                <c:pt idx="5">
                  <c:v>-46.9</c:v>
                </c:pt>
                <c:pt idx="6">
                  <c:v>-70.2</c:v>
                </c:pt>
                <c:pt idx="7">
                  <c:v>-118.3</c:v>
                </c:pt>
                <c:pt idx="8">
                  <c:v>-184.1</c:v>
                </c:pt>
                <c:pt idx="9">
                  <c:v>-270.10000000000002</c:v>
                </c:pt>
              </c:numCache>
            </c:numRef>
          </c:val>
        </c:ser>
        <c:dLbls>
          <c:showLegendKey val="0"/>
          <c:showVal val="0"/>
          <c:showCatName val="0"/>
          <c:showSerName val="0"/>
          <c:showPercent val="0"/>
          <c:showBubbleSize val="0"/>
        </c:dLbls>
        <c:axId val="118110464"/>
        <c:axId val="118157312"/>
      </c:areaChart>
      <c:catAx>
        <c:axId val="118110464"/>
        <c:scaling>
          <c:orientation val="minMax"/>
        </c:scaling>
        <c:delete val="0"/>
        <c:axPos val="b"/>
        <c:majorTickMark val="out"/>
        <c:minorTickMark val="none"/>
        <c:tickLblPos val="low"/>
        <c:txPr>
          <a:bodyPr/>
          <a:lstStyle/>
          <a:p>
            <a:pPr>
              <a:defRPr sz="800" b="1">
                <a:latin typeface="Arial" panose="020B0604020202020204" pitchFamily="34" charset="0"/>
                <a:cs typeface="Arial" panose="020B0604020202020204" pitchFamily="34" charset="0"/>
              </a:defRPr>
            </a:pPr>
            <a:endParaRPr lang="en-US"/>
          </a:p>
        </c:txPr>
        <c:crossAx val="118157312"/>
        <c:crosses val="autoZero"/>
        <c:auto val="1"/>
        <c:lblAlgn val="ctr"/>
        <c:lblOffset val="100"/>
        <c:noMultiLvlLbl val="0"/>
      </c:catAx>
      <c:valAx>
        <c:axId val="118157312"/>
        <c:scaling>
          <c:orientation val="minMax"/>
          <c:max val="0"/>
        </c:scaling>
        <c:delete val="0"/>
        <c:axPos val="l"/>
        <c:numFmt formatCode="&quot;$&quot;#,##0_);\(&quot;$&quot;#,##0\)" sourceLinked="0"/>
        <c:majorTickMark val="out"/>
        <c:minorTickMark val="none"/>
        <c:tickLblPos val="low"/>
        <c:txPr>
          <a:bodyPr/>
          <a:lstStyle/>
          <a:p>
            <a:pPr>
              <a:defRPr sz="800" b="1">
                <a:latin typeface="Arial" panose="020B0604020202020204" pitchFamily="34" charset="0"/>
                <a:cs typeface="Arial" panose="020B0604020202020204" pitchFamily="34" charset="0"/>
              </a:defRPr>
            </a:pPr>
            <a:endParaRPr lang="en-US"/>
          </a:p>
        </c:txPr>
        <c:crossAx val="118110464"/>
        <c:crosses val="autoZero"/>
        <c:crossBetween val="midCat"/>
      </c:valAx>
      <c:spPr>
        <a:ln w="19050">
          <a:solidFill>
            <a:sysClr val="windowText" lastClr="000000"/>
          </a:solidFill>
        </a:ln>
      </c:spPr>
    </c:plotArea>
    <c:plotVisOnly val="1"/>
    <c:dispBlanksAs val="zero"/>
    <c:showDLblsOverMax val="0"/>
  </c:chart>
  <c:spPr>
    <a:ln w="3175">
      <a:noFill/>
    </a:ln>
  </c:sp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dirty="0">
                <a:latin typeface="Arial" panose="020B0604020202020204" pitchFamily="34" charset="0"/>
                <a:cs typeface="Arial" panose="020B0604020202020204" pitchFamily="34" charset="0"/>
              </a:rPr>
              <a:t>PAYGO</a:t>
            </a:r>
            <a:r>
              <a:rPr lang="en-US" sz="1400" baseline="0" dirty="0">
                <a:latin typeface="Arial" panose="020B0604020202020204" pitchFamily="34" charset="0"/>
                <a:cs typeface="Arial" panose="020B0604020202020204" pitchFamily="34" charset="0"/>
              </a:rPr>
              <a:t> Capital Funding by Type</a:t>
            </a:r>
          </a:p>
          <a:p>
            <a:pPr>
              <a:defRPr/>
            </a:pPr>
            <a:r>
              <a:rPr lang="en-US" sz="800" baseline="0" dirty="0">
                <a:latin typeface="Arial" panose="020B0604020202020204" pitchFamily="34" charset="0"/>
                <a:cs typeface="Arial" panose="020B0604020202020204" pitchFamily="34" charset="0"/>
              </a:rPr>
              <a:t>($-millions)</a:t>
            </a:r>
            <a:endParaRPr lang="en-US" sz="800" dirty="0">
              <a:latin typeface="Arial" panose="020B0604020202020204" pitchFamily="34" charset="0"/>
              <a:cs typeface="Arial" panose="020B0604020202020204" pitchFamily="34" charset="0"/>
            </a:endParaRPr>
          </a:p>
        </c:rich>
      </c:tx>
      <c:layout/>
      <c:overlay val="0"/>
    </c:title>
    <c:autoTitleDeleted val="0"/>
    <c:plotArea>
      <c:layout/>
      <c:barChart>
        <c:barDir val="col"/>
        <c:grouping val="stacked"/>
        <c:varyColors val="0"/>
        <c:ser>
          <c:idx val="0"/>
          <c:order val="0"/>
          <c:tx>
            <c:strRef>
              <c:f>PAYGO!$B$58</c:f>
              <c:strCache>
                <c:ptCount val="1"/>
                <c:pt idx="0">
                  <c:v>Baseline</c:v>
                </c:pt>
              </c:strCache>
            </c:strRef>
          </c:tx>
          <c:spPr>
            <a:pattFill prst="wdDnDiag">
              <a:fgClr>
                <a:schemeClr val="tx2"/>
              </a:fgClr>
              <a:bgClr>
                <a:srgbClr val="C00000"/>
              </a:bgClr>
            </a:pattFill>
            <a:ln>
              <a:solidFill>
                <a:sysClr val="windowText" lastClr="000000"/>
              </a:solidFill>
            </a:ln>
            <a:effectLst>
              <a:outerShdw blurRad="50800" dist="38100" dir="8100000" algn="tr" rotWithShape="0">
                <a:prstClr val="black">
                  <a:alpha val="40000"/>
                </a:prstClr>
              </a:outerShdw>
            </a:effectLst>
          </c:spPr>
          <c:invertIfNegative val="0"/>
          <c:cat>
            <c:strRef>
              <c:f>PAYGO!$G$57:$S$57</c:f>
              <c:strCache>
                <c:ptCount val="13"/>
                <c:pt idx="0">
                  <c:v>FY10</c:v>
                </c:pt>
                <c:pt idx="1">
                  <c:v>FY11</c:v>
                </c:pt>
                <c:pt idx="2">
                  <c:v>FY12</c:v>
                </c:pt>
                <c:pt idx="3">
                  <c:v>FY13</c:v>
                </c:pt>
                <c:pt idx="4">
                  <c:v>FY14</c:v>
                </c:pt>
                <c:pt idx="5">
                  <c:v>FY15</c:v>
                </c:pt>
                <c:pt idx="6">
                  <c:v>FY16</c:v>
                </c:pt>
                <c:pt idx="7">
                  <c:v>FY17</c:v>
                </c:pt>
                <c:pt idx="8">
                  <c:v>FY18</c:v>
                </c:pt>
                <c:pt idx="9">
                  <c:v>FY19</c:v>
                </c:pt>
                <c:pt idx="10">
                  <c:v>FY20</c:v>
                </c:pt>
                <c:pt idx="11">
                  <c:v>FY21</c:v>
                </c:pt>
                <c:pt idx="12">
                  <c:v>FY22</c:v>
                </c:pt>
              </c:strCache>
            </c:strRef>
          </c:cat>
          <c:val>
            <c:numRef>
              <c:f>PAYGO!$G$58:$S$58</c:f>
              <c:numCache>
                <c:formatCode>_(* #,##0.0_);_(* \(#,##0.0\);_(* "-"??_);_(@_)</c:formatCode>
                <c:ptCount val="13"/>
                <c:pt idx="0">
                  <c:v>4.2</c:v>
                </c:pt>
                <c:pt idx="1">
                  <c:v>2</c:v>
                </c:pt>
                <c:pt idx="2">
                  <c:v>2.9</c:v>
                </c:pt>
                <c:pt idx="3">
                  <c:v>8</c:v>
                </c:pt>
                <c:pt idx="4">
                  <c:v>8</c:v>
                </c:pt>
                <c:pt idx="5">
                  <c:v>8</c:v>
                </c:pt>
                <c:pt idx="6">
                  <c:v>8</c:v>
                </c:pt>
                <c:pt idx="7">
                  <c:v>8</c:v>
                </c:pt>
                <c:pt idx="8">
                  <c:v>8</c:v>
                </c:pt>
                <c:pt idx="9">
                  <c:v>8</c:v>
                </c:pt>
                <c:pt idx="10">
                  <c:v>8</c:v>
                </c:pt>
                <c:pt idx="11">
                  <c:v>8</c:v>
                </c:pt>
                <c:pt idx="12">
                  <c:v>8</c:v>
                </c:pt>
              </c:numCache>
            </c:numRef>
          </c:val>
        </c:ser>
        <c:ser>
          <c:idx val="1"/>
          <c:order val="1"/>
          <c:tx>
            <c:strRef>
              <c:f>PAYGO!$B$59</c:f>
              <c:strCache>
                <c:ptCount val="1"/>
                <c:pt idx="0">
                  <c:v>Initiative</c:v>
                </c:pt>
              </c:strCache>
            </c:strRef>
          </c:tx>
          <c:spPr>
            <a:pattFill prst="pct75">
              <a:fgClr>
                <a:schemeClr val="tx2"/>
              </a:fgClr>
              <a:bgClr>
                <a:schemeClr val="bg1"/>
              </a:bgClr>
            </a:pattFill>
            <a:ln>
              <a:solidFill>
                <a:sysClr val="windowText" lastClr="000000"/>
              </a:solidFill>
            </a:ln>
            <a:effectLst>
              <a:outerShdw blurRad="50800" dist="38100" dir="8100000" algn="tr" rotWithShape="0">
                <a:prstClr val="black">
                  <a:alpha val="40000"/>
                </a:prstClr>
              </a:outerShdw>
            </a:effectLst>
          </c:spPr>
          <c:invertIfNegative val="0"/>
          <c:cat>
            <c:strRef>
              <c:f>PAYGO!$G$57:$S$57</c:f>
              <c:strCache>
                <c:ptCount val="13"/>
                <c:pt idx="0">
                  <c:v>FY10</c:v>
                </c:pt>
                <c:pt idx="1">
                  <c:v>FY11</c:v>
                </c:pt>
                <c:pt idx="2">
                  <c:v>FY12</c:v>
                </c:pt>
                <c:pt idx="3">
                  <c:v>FY13</c:v>
                </c:pt>
                <c:pt idx="4">
                  <c:v>FY14</c:v>
                </c:pt>
                <c:pt idx="5">
                  <c:v>FY15</c:v>
                </c:pt>
                <c:pt idx="6">
                  <c:v>FY16</c:v>
                </c:pt>
                <c:pt idx="7">
                  <c:v>FY17</c:v>
                </c:pt>
                <c:pt idx="8">
                  <c:v>FY18</c:v>
                </c:pt>
                <c:pt idx="9">
                  <c:v>FY19</c:v>
                </c:pt>
                <c:pt idx="10">
                  <c:v>FY20</c:v>
                </c:pt>
                <c:pt idx="11">
                  <c:v>FY21</c:v>
                </c:pt>
                <c:pt idx="12">
                  <c:v>FY22</c:v>
                </c:pt>
              </c:strCache>
            </c:strRef>
          </c:cat>
          <c:val>
            <c:numRef>
              <c:f>PAYGO!$G$59:$S$59</c:f>
              <c:numCache>
                <c:formatCode>General</c:formatCode>
                <c:ptCount val="13"/>
                <c:pt idx="3" formatCode="_(* #,##0.0_);_(* \(#,##0.0\);_(* &quot;-&quot;??_);_(@_)">
                  <c:v>0</c:v>
                </c:pt>
                <c:pt idx="4" formatCode="_(* #,##0.0_);_(* \(#,##0.0\);_(* &quot;-&quot;??_);_(@_)">
                  <c:v>34.700000000000003</c:v>
                </c:pt>
                <c:pt idx="5" formatCode="_(* #,##0.0_);_(* \(#,##0.0\);_(* &quot;-&quot;??_);_(@_)">
                  <c:v>10.7</c:v>
                </c:pt>
                <c:pt idx="6" formatCode="_(* #,##0.0_);_(* \(#,##0.0\);_(* &quot;-&quot;??_);_(@_)">
                  <c:v>4</c:v>
                </c:pt>
                <c:pt idx="7" formatCode="_(* #,##0.0_);_(* \(#,##0.0\);_(* &quot;-&quot;??_);_(@_)">
                  <c:v>10</c:v>
                </c:pt>
                <c:pt idx="8" formatCode="_(* #,##0.0_);_(* \(#,##0.0\);_(* &quot;-&quot;??_);_(@_)">
                  <c:v>19</c:v>
                </c:pt>
                <c:pt idx="9" formatCode="_(* #,##0.0_);_(* \(#,##0.0\);_(* &quot;-&quot;??_);_(@_)">
                  <c:v>10</c:v>
                </c:pt>
                <c:pt idx="10" formatCode="_(* #,##0.0_);_(* \(#,##0.0\);_(* &quot;-&quot;??_);_(@_)">
                  <c:v>5</c:v>
                </c:pt>
                <c:pt idx="11" formatCode="_(* #,##0.0_);_(* \(#,##0.0\);_(* &quot;-&quot;??_);_(@_)">
                  <c:v>8.5</c:v>
                </c:pt>
                <c:pt idx="12" formatCode="_(* #,##0.0_);_(* \(#,##0.0\);_(* &quot;-&quot;??_);_(@_)">
                  <c:v>7.4</c:v>
                </c:pt>
              </c:numCache>
            </c:numRef>
          </c:val>
        </c:ser>
        <c:ser>
          <c:idx val="2"/>
          <c:order val="2"/>
          <c:tx>
            <c:strRef>
              <c:f>PAYGO!$B$60</c:f>
              <c:strCache>
                <c:ptCount val="1"/>
                <c:pt idx="0">
                  <c:v>One-Time Sources</c:v>
                </c:pt>
              </c:strCache>
            </c:strRef>
          </c:tx>
          <c:spPr>
            <a:pattFill prst="pct25">
              <a:fgClr>
                <a:schemeClr val="tx2"/>
              </a:fgClr>
              <a:bgClr>
                <a:schemeClr val="bg1"/>
              </a:bgClr>
            </a:pattFill>
            <a:ln>
              <a:solidFill>
                <a:schemeClr val="tx1">
                  <a:lumMod val="85000"/>
                  <a:lumOff val="15000"/>
                </a:schemeClr>
              </a:solidFill>
            </a:ln>
            <a:effectLst>
              <a:outerShdw blurRad="50800" dist="38100" dir="8100000" algn="tr" rotWithShape="0">
                <a:prstClr val="black">
                  <a:alpha val="40000"/>
                </a:prstClr>
              </a:outerShdw>
            </a:effectLst>
          </c:spPr>
          <c:invertIfNegative val="0"/>
          <c:cat>
            <c:strRef>
              <c:f>PAYGO!$G$57:$S$57</c:f>
              <c:strCache>
                <c:ptCount val="13"/>
                <c:pt idx="0">
                  <c:v>FY10</c:v>
                </c:pt>
                <c:pt idx="1">
                  <c:v>FY11</c:v>
                </c:pt>
                <c:pt idx="2">
                  <c:v>FY12</c:v>
                </c:pt>
                <c:pt idx="3">
                  <c:v>FY13</c:v>
                </c:pt>
                <c:pt idx="4">
                  <c:v>FY14</c:v>
                </c:pt>
                <c:pt idx="5">
                  <c:v>FY15</c:v>
                </c:pt>
                <c:pt idx="6">
                  <c:v>FY16</c:v>
                </c:pt>
                <c:pt idx="7">
                  <c:v>FY17</c:v>
                </c:pt>
                <c:pt idx="8">
                  <c:v>FY18</c:v>
                </c:pt>
                <c:pt idx="9">
                  <c:v>FY19</c:v>
                </c:pt>
                <c:pt idx="10">
                  <c:v>FY20</c:v>
                </c:pt>
                <c:pt idx="11">
                  <c:v>FY21</c:v>
                </c:pt>
                <c:pt idx="12">
                  <c:v>FY22</c:v>
                </c:pt>
              </c:strCache>
            </c:strRef>
          </c:cat>
          <c:val>
            <c:numRef>
              <c:f>PAYGO!$G$60:$S$60</c:f>
              <c:numCache>
                <c:formatCode>General</c:formatCode>
                <c:ptCount val="13"/>
                <c:pt idx="2" formatCode="_(* #,##0.0_);_(* \(#,##0.0\);_(* &quot;-&quot;??_);_(@_)">
                  <c:v>11.1</c:v>
                </c:pt>
                <c:pt idx="3" formatCode="_(* #,##0.0_);_(* \(#,##0.0\);_(* &quot;-&quot;??_);_(@_)">
                  <c:v>1.7</c:v>
                </c:pt>
                <c:pt idx="4" formatCode="_(* #,##0.0_);_(* \(#,##0.0\);_(* &quot;-&quot;??_);_(@_)">
                  <c:v>2.5</c:v>
                </c:pt>
                <c:pt idx="5" formatCode="_(* #,##0.0_);_(* \(#,##0.0\);_(* &quot;-&quot;??_);_(@_)">
                  <c:v>7</c:v>
                </c:pt>
                <c:pt idx="6" formatCode="_(* #,##0.0_);_(* \(#,##0.0\);_(* &quot;-&quot;??_);_(@_)">
                  <c:v>0</c:v>
                </c:pt>
                <c:pt idx="7" formatCode="_(* #,##0.0_);_(* \(#,##0.0\);_(* &quot;-&quot;??_);_(@_)">
                  <c:v>0</c:v>
                </c:pt>
                <c:pt idx="8" formatCode="_(* #,##0.0_);_(* \(#,##0.0\);_(* &quot;-&quot;??_);_(@_)">
                  <c:v>0</c:v>
                </c:pt>
                <c:pt idx="9" formatCode="_(* #,##0.0_);_(* \(#,##0.0\);_(* &quot;-&quot;??_);_(@_)">
                  <c:v>0</c:v>
                </c:pt>
                <c:pt idx="10" formatCode="_(* #,##0.0_);_(* \(#,##0.0\);_(* &quot;-&quot;??_);_(@_)">
                  <c:v>0</c:v>
                </c:pt>
                <c:pt idx="11" formatCode="_(* #,##0.0_);_(* \(#,##0.0\);_(* &quot;-&quot;??_);_(@_)">
                  <c:v>0</c:v>
                </c:pt>
                <c:pt idx="12" formatCode="_(* #,##0.0_);_(* \(#,##0.0\);_(* &quot;-&quot;??_);_(@_)">
                  <c:v>0</c:v>
                </c:pt>
              </c:numCache>
            </c:numRef>
          </c:val>
        </c:ser>
        <c:dLbls>
          <c:showLegendKey val="0"/>
          <c:showVal val="0"/>
          <c:showCatName val="0"/>
          <c:showSerName val="0"/>
          <c:showPercent val="0"/>
          <c:showBubbleSize val="0"/>
        </c:dLbls>
        <c:gapWidth val="75"/>
        <c:overlap val="100"/>
        <c:axId val="66093824"/>
        <c:axId val="66095360"/>
      </c:barChart>
      <c:catAx>
        <c:axId val="66093824"/>
        <c:scaling>
          <c:orientation val="minMax"/>
        </c:scaling>
        <c:delete val="0"/>
        <c:axPos val="b"/>
        <c:majorTickMark val="none"/>
        <c:minorTickMark val="none"/>
        <c:tickLblPos val="nextTo"/>
        <c:txPr>
          <a:bodyPr/>
          <a:lstStyle/>
          <a:p>
            <a:pPr>
              <a:defRPr sz="800">
                <a:latin typeface="Arial" panose="020B0604020202020204" pitchFamily="34" charset="0"/>
                <a:cs typeface="Arial" panose="020B0604020202020204" pitchFamily="34" charset="0"/>
              </a:defRPr>
            </a:pPr>
            <a:endParaRPr lang="en-US"/>
          </a:p>
        </c:txPr>
        <c:crossAx val="66095360"/>
        <c:crosses val="autoZero"/>
        <c:auto val="1"/>
        <c:lblAlgn val="ctr"/>
        <c:lblOffset val="100"/>
        <c:noMultiLvlLbl val="0"/>
      </c:catAx>
      <c:valAx>
        <c:axId val="66095360"/>
        <c:scaling>
          <c:orientation val="minMax"/>
        </c:scaling>
        <c:delete val="0"/>
        <c:axPos val="l"/>
        <c:numFmt formatCode="&quot;$&quot;#,##0" sourceLinked="0"/>
        <c:majorTickMark val="none"/>
        <c:minorTickMark val="none"/>
        <c:tickLblPos val="nextTo"/>
        <c:spPr>
          <a:ln w="9525">
            <a:noFill/>
          </a:ln>
        </c:spPr>
        <c:txPr>
          <a:bodyPr/>
          <a:lstStyle/>
          <a:p>
            <a:pPr>
              <a:defRPr sz="800">
                <a:latin typeface="Arial" panose="020B0604020202020204" pitchFamily="34" charset="0"/>
                <a:cs typeface="Arial" panose="020B0604020202020204" pitchFamily="34" charset="0"/>
              </a:defRPr>
            </a:pPr>
            <a:endParaRPr lang="en-US"/>
          </a:p>
        </c:txPr>
        <c:crossAx val="66093824"/>
        <c:crosses val="autoZero"/>
        <c:crossBetween val="between"/>
      </c:valAx>
      <c:spPr>
        <a:ln>
          <a:solidFill>
            <a:schemeClr val="bg1">
              <a:lumMod val="50000"/>
            </a:schemeClr>
          </a:solidFill>
        </a:ln>
      </c:spPr>
    </c:plotArea>
    <c:legend>
      <c:legendPos val="b"/>
      <c:layout/>
      <c:overlay val="0"/>
    </c:legend>
    <c:plotVisOnly val="1"/>
    <c:dispBlanksAs val="gap"/>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506648207435615E-2"/>
          <c:y val="0.1735919488051415"/>
          <c:w val="0.87445184736523318"/>
          <c:h val="0.66829825517093377"/>
        </c:manualLayout>
      </c:layout>
      <c:barChart>
        <c:barDir val="col"/>
        <c:grouping val="clustered"/>
        <c:varyColors val="0"/>
        <c:ser>
          <c:idx val="3"/>
          <c:order val="0"/>
          <c:tx>
            <c:strRef>
              <c:f>'V1 - FY 2015'!$E$6</c:f>
              <c:strCache>
                <c:ptCount val="1"/>
                <c:pt idx="0">
                  <c:v>Total Current Revenues</c:v>
                </c:pt>
              </c:strCache>
            </c:strRef>
          </c:tx>
          <c:spPr>
            <a:solidFill>
              <a:schemeClr val="accent3">
                <a:lumMod val="60000"/>
                <a:lumOff val="40000"/>
              </a:schemeClr>
            </a:solidFill>
            <a:ln>
              <a:solidFill>
                <a:prstClr val="black"/>
              </a:solidFill>
            </a:ln>
          </c:spPr>
          <c:invertIfNegative val="0"/>
          <c:dLbls>
            <c:spPr>
              <a:solidFill>
                <a:schemeClr val="bg1"/>
              </a:solidFill>
              <a:ln>
                <a:solidFill>
                  <a:prstClr val="black"/>
                </a:solidFill>
              </a:ln>
            </c:spPr>
            <c:txPr>
              <a:bodyPr/>
              <a:lstStyle/>
              <a:p>
                <a:pPr>
                  <a:defRPr sz="1000" b="0"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dLbls>
          <c:cat>
            <c:strRef>
              <c:f>'V1 - FY 2015'!$A$10:$A$19</c:f>
              <c:strCache>
                <c:ptCount val="10"/>
                <c:pt idx="0">
                  <c:v>FY06 Actual</c:v>
                </c:pt>
                <c:pt idx="1">
                  <c:v>FY07 Actual</c:v>
                </c:pt>
                <c:pt idx="2">
                  <c:v>FY08 Actual</c:v>
                </c:pt>
                <c:pt idx="3">
                  <c:v>FY09 Actual</c:v>
                </c:pt>
                <c:pt idx="4">
                  <c:v>FY10 Actual</c:v>
                </c:pt>
                <c:pt idx="5">
                  <c:v>FY11 Actual</c:v>
                </c:pt>
                <c:pt idx="6">
                  <c:v>FY12 Actual</c:v>
                </c:pt>
                <c:pt idx="7">
                  <c:v>FY13 Preliminary</c:v>
                </c:pt>
                <c:pt idx="8">
                  <c:v>FY14 Budget</c:v>
                </c:pt>
                <c:pt idx="9">
                  <c:v>FY15 Estimate</c:v>
                </c:pt>
              </c:strCache>
            </c:strRef>
          </c:cat>
          <c:val>
            <c:numRef>
              <c:f>'V1 - FY 2015'!$E$10:$E$19</c:f>
              <c:numCache>
                <c:formatCode>"$"#,##0.0</c:formatCode>
                <c:ptCount val="10"/>
                <c:pt idx="0">
                  <c:v>1420.6000000000001</c:v>
                </c:pt>
                <c:pt idx="1">
                  <c:v>1505.6</c:v>
                </c:pt>
                <c:pt idx="2">
                  <c:v>1550.5</c:v>
                </c:pt>
                <c:pt idx="3">
                  <c:v>1523.8</c:v>
                </c:pt>
                <c:pt idx="4">
                  <c:v>1487.13237955</c:v>
                </c:pt>
                <c:pt idx="5">
                  <c:v>1551.3</c:v>
                </c:pt>
                <c:pt idx="6">
                  <c:v>1560.1000000000001</c:v>
                </c:pt>
                <c:pt idx="7">
                  <c:v>1614.8</c:v>
                </c:pt>
                <c:pt idx="8">
                  <c:v>1584.9</c:v>
                </c:pt>
                <c:pt idx="9">
                  <c:v>1640.5</c:v>
                </c:pt>
              </c:numCache>
            </c:numRef>
          </c:val>
        </c:ser>
        <c:ser>
          <c:idx val="4"/>
          <c:order val="1"/>
          <c:tx>
            <c:strRef>
              <c:f>'V1 - FY 2015'!$F$6</c:f>
              <c:strCache>
                <c:ptCount val="1"/>
                <c:pt idx="0">
                  <c:v>Fixed Costs</c:v>
                </c:pt>
              </c:strCache>
            </c:strRef>
          </c:tx>
          <c:spPr>
            <a:solidFill>
              <a:schemeClr val="accent2">
                <a:lumMod val="75000"/>
              </a:schemeClr>
            </a:solidFill>
            <a:ln>
              <a:solidFill>
                <a:schemeClr val="tx1"/>
              </a:solidFill>
            </a:ln>
          </c:spPr>
          <c:invertIfNegative val="0"/>
          <c:dLbls>
            <c:dLbl>
              <c:idx val="3"/>
              <c:layout>
                <c:manualLayout>
                  <c:x val="1.4728224047915919E-2"/>
                  <c:y val="1.6771488469601678E-2"/>
                </c:manualLayout>
              </c:layout>
              <c:dLblPos val="outEnd"/>
              <c:showLegendKey val="0"/>
              <c:showVal val="1"/>
              <c:showCatName val="0"/>
              <c:showSerName val="0"/>
              <c:showPercent val="0"/>
              <c:showBubbleSize val="0"/>
            </c:dLbl>
            <c:numFmt formatCode="\$#,##0.0" sourceLinked="0"/>
            <c:spPr>
              <a:solidFill>
                <a:schemeClr val="bg1"/>
              </a:solidFill>
              <a:ln>
                <a:solidFill>
                  <a:prstClr val="black"/>
                </a:solidFill>
              </a:ln>
            </c:spPr>
            <c:txPr>
              <a:bodyPr/>
              <a:lstStyle/>
              <a:p>
                <a:pPr>
                  <a:defRPr sz="1000" b="0"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dLbls>
          <c:cat>
            <c:strRef>
              <c:f>'V1 - FY 2015'!$A$10:$A$19</c:f>
              <c:strCache>
                <c:ptCount val="10"/>
                <c:pt idx="0">
                  <c:v>FY06 Actual</c:v>
                </c:pt>
                <c:pt idx="1">
                  <c:v>FY07 Actual</c:v>
                </c:pt>
                <c:pt idx="2">
                  <c:v>FY08 Actual</c:v>
                </c:pt>
                <c:pt idx="3">
                  <c:v>FY09 Actual</c:v>
                </c:pt>
                <c:pt idx="4">
                  <c:v>FY10 Actual</c:v>
                </c:pt>
                <c:pt idx="5">
                  <c:v>FY11 Actual</c:v>
                </c:pt>
                <c:pt idx="6">
                  <c:v>FY12 Actual</c:v>
                </c:pt>
                <c:pt idx="7">
                  <c:v>FY13 Preliminary</c:v>
                </c:pt>
                <c:pt idx="8">
                  <c:v>FY14 Budget</c:v>
                </c:pt>
                <c:pt idx="9">
                  <c:v>FY15 Estimate</c:v>
                </c:pt>
              </c:strCache>
            </c:strRef>
          </c:cat>
          <c:val>
            <c:numRef>
              <c:f>'V1 - FY 2015'!$F$10:$F$19</c:f>
              <c:numCache>
                <c:formatCode>"$"#,##0.00</c:formatCode>
                <c:ptCount val="10"/>
                <c:pt idx="0">
                  <c:v>561.62970600000006</c:v>
                </c:pt>
                <c:pt idx="1">
                  <c:v>610.28235099999995</c:v>
                </c:pt>
                <c:pt idx="2">
                  <c:v>642.80705599999999</c:v>
                </c:pt>
                <c:pt idx="3">
                  <c:v>658.88036599999998</c:v>
                </c:pt>
                <c:pt idx="4">
                  <c:v>713.53683799999999</c:v>
                </c:pt>
                <c:pt idx="5">
                  <c:v>747.00210600000003</c:v>
                </c:pt>
                <c:pt idx="6">
                  <c:v>774.36292300000002</c:v>
                </c:pt>
                <c:pt idx="7">
                  <c:v>729.44354899999996</c:v>
                </c:pt>
                <c:pt idx="8">
                  <c:v>745.87875499999996</c:v>
                </c:pt>
                <c:pt idx="9">
                  <c:v>740.29534200000001</c:v>
                </c:pt>
              </c:numCache>
            </c:numRef>
          </c:val>
        </c:ser>
        <c:dLbls>
          <c:showLegendKey val="0"/>
          <c:showVal val="0"/>
          <c:showCatName val="0"/>
          <c:showSerName val="0"/>
          <c:showPercent val="0"/>
          <c:showBubbleSize val="0"/>
        </c:dLbls>
        <c:gapWidth val="150"/>
        <c:axId val="118642176"/>
        <c:axId val="118643712"/>
      </c:barChart>
      <c:lineChart>
        <c:grouping val="standard"/>
        <c:varyColors val="0"/>
        <c:ser>
          <c:idx val="0"/>
          <c:order val="2"/>
          <c:tx>
            <c:strRef>
              <c:f>'V1 - FY 2015'!$H$6</c:f>
              <c:strCache>
                <c:ptCount val="1"/>
                <c:pt idx="0">
                  <c:v>Fixed Cost as % of Revenues</c:v>
                </c:pt>
              </c:strCache>
            </c:strRef>
          </c:tx>
          <c:marker>
            <c:symbol val="none"/>
          </c:marker>
          <c:dLbls>
            <c:dLbl>
              <c:idx val="0"/>
              <c:layout>
                <c:manualLayout>
                  <c:x val="-1.6777133627527327E-3"/>
                  <c:y val="1.9853304500459454E-2"/>
                </c:manualLayout>
              </c:layout>
              <c:spPr/>
              <c:txPr>
                <a:bodyPr/>
                <a:lstStyle/>
                <a:p>
                  <a:pPr>
                    <a:defRPr sz="1000" b="0" i="0" u="none" strike="noStrike" baseline="0">
                      <a:solidFill>
                        <a:srgbClr val="000000"/>
                      </a:solidFill>
                      <a:latin typeface="Calibri"/>
                      <a:ea typeface="Calibri"/>
                      <a:cs typeface="Calibri"/>
                    </a:defRPr>
                  </a:pPr>
                  <a:endParaRPr lang="en-US"/>
                </a:p>
              </c:txPr>
              <c:dLblPos val="r"/>
              <c:showLegendKey val="0"/>
              <c:showVal val="1"/>
              <c:showCatName val="0"/>
              <c:showSerName val="0"/>
              <c:showPercent val="0"/>
              <c:showBubbleSize val="0"/>
            </c:dLbl>
            <c:dLbl>
              <c:idx val="1"/>
              <c:layout>
                <c:manualLayout>
                  <c:x val="-3.1429148279541979E-3"/>
                  <c:y val="2.8239048735260293E-2"/>
                </c:manualLayout>
              </c:layout>
              <c:spPr/>
              <c:txPr>
                <a:bodyPr/>
                <a:lstStyle/>
                <a:p>
                  <a:pPr>
                    <a:defRPr sz="1000" b="0" i="0" u="none" strike="noStrike" baseline="0">
                      <a:solidFill>
                        <a:srgbClr val="000000"/>
                      </a:solidFill>
                      <a:latin typeface="Calibri"/>
                      <a:ea typeface="Calibri"/>
                      <a:cs typeface="Calibri"/>
                    </a:defRPr>
                  </a:pPr>
                  <a:endParaRPr lang="en-US"/>
                </a:p>
              </c:txPr>
              <c:dLblPos val="r"/>
              <c:showLegendKey val="0"/>
              <c:showVal val="1"/>
              <c:showCatName val="0"/>
              <c:showSerName val="0"/>
              <c:showPercent val="0"/>
              <c:showBubbleSize val="0"/>
            </c:dLbl>
            <c:dLbl>
              <c:idx val="2"/>
              <c:layout>
                <c:manualLayout>
                  <c:x val="-2.1251189755126763E-4"/>
                  <c:y val="2.8239048735260293E-2"/>
                </c:manualLayout>
              </c:layout>
              <c:spPr/>
              <c:txPr>
                <a:bodyPr/>
                <a:lstStyle/>
                <a:p>
                  <a:pPr>
                    <a:defRPr sz="1000" b="0" i="0" u="none" strike="noStrike" baseline="0">
                      <a:solidFill>
                        <a:srgbClr val="000000"/>
                      </a:solidFill>
                      <a:latin typeface="Calibri"/>
                      <a:ea typeface="Calibri"/>
                      <a:cs typeface="Calibri"/>
                    </a:defRPr>
                  </a:pPr>
                  <a:endParaRPr lang="en-US"/>
                </a:p>
              </c:txPr>
              <c:dLblPos val="r"/>
              <c:showLegendKey val="0"/>
              <c:showVal val="1"/>
              <c:showCatName val="0"/>
              <c:showSerName val="0"/>
              <c:showPercent val="0"/>
              <c:showBubbleSize val="0"/>
            </c:dLbl>
            <c:dLbl>
              <c:idx val="3"/>
              <c:layout>
                <c:manualLayout>
                  <c:x val="-1.6777133627527327E-3"/>
                  <c:y val="2.8239048735260293E-2"/>
                </c:manualLayout>
              </c:layout>
              <c:spPr/>
              <c:txPr>
                <a:bodyPr/>
                <a:lstStyle/>
                <a:p>
                  <a:pPr>
                    <a:defRPr sz="1000" b="0" i="0" u="none" strike="noStrike" baseline="0">
                      <a:solidFill>
                        <a:srgbClr val="000000"/>
                      </a:solidFill>
                      <a:latin typeface="Calibri"/>
                      <a:ea typeface="Calibri"/>
                      <a:cs typeface="Calibri"/>
                    </a:defRPr>
                  </a:pPr>
                  <a:endParaRPr lang="en-US"/>
                </a:p>
              </c:txPr>
              <c:dLblPos val="r"/>
              <c:showLegendKey val="0"/>
              <c:showVal val="1"/>
              <c:showCatName val="0"/>
              <c:showSerName val="0"/>
              <c:showPercent val="0"/>
              <c:showBubbleSize val="0"/>
            </c:dLbl>
            <c:dLbl>
              <c:idx val="4"/>
              <c:layout>
                <c:manualLayout>
                  <c:x val="-1.6777133627527327E-3"/>
                  <c:y val="3.1034296813527242E-2"/>
                </c:manualLayout>
              </c:layout>
              <c:spPr/>
              <c:txPr>
                <a:bodyPr/>
                <a:lstStyle/>
                <a:p>
                  <a:pPr>
                    <a:defRPr sz="1000" b="0" i="0" u="none" strike="noStrike" baseline="0">
                      <a:solidFill>
                        <a:srgbClr val="000000"/>
                      </a:solidFill>
                      <a:latin typeface="Calibri"/>
                      <a:ea typeface="Calibri"/>
                      <a:cs typeface="Calibri"/>
                    </a:defRPr>
                  </a:pPr>
                  <a:endParaRPr lang="en-US"/>
                </a:p>
              </c:txPr>
              <c:dLblPos val="r"/>
              <c:showLegendKey val="0"/>
              <c:showVal val="1"/>
              <c:showCatName val="0"/>
              <c:showSerName val="0"/>
              <c:showPercent val="0"/>
              <c:showBubbleSize val="0"/>
            </c:dLbl>
            <c:dLbl>
              <c:idx val="5"/>
              <c:layout>
                <c:manualLayout>
                  <c:x val="-2.1251189755126763E-4"/>
                  <c:y val="3.6624792970061083E-2"/>
                </c:manualLayout>
              </c:layout>
              <c:spPr/>
              <c:txPr>
                <a:bodyPr/>
                <a:lstStyle/>
                <a:p>
                  <a:pPr>
                    <a:defRPr sz="1000" b="0" i="0" u="none" strike="noStrike" baseline="0">
                      <a:solidFill>
                        <a:srgbClr val="000000"/>
                      </a:solidFill>
                      <a:latin typeface="Calibri"/>
                      <a:ea typeface="Calibri"/>
                      <a:cs typeface="Calibri"/>
                    </a:defRPr>
                  </a:pPr>
                  <a:endParaRPr lang="en-US"/>
                </a:p>
              </c:txPr>
              <c:dLblPos val="r"/>
              <c:showLegendKey val="0"/>
              <c:showVal val="1"/>
              <c:showCatName val="0"/>
              <c:showSerName val="0"/>
              <c:showPercent val="0"/>
              <c:showBubbleSize val="0"/>
            </c:dLbl>
            <c:dLbl>
              <c:idx val="6"/>
              <c:layout>
                <c:manualLayout>
                  <c:x val="-2.1251189755126763E-4"/>
                  <c:y val="3.1034296813527189E-2"/>
                </c:manualLayout>
              </c:layout>
              <c:spPr/>
              <c:txPr>
                <a:bodyPr/>
                <a:lstStyle/>
                <a:p>
                  <a:pPr>
                    <a:defRPr sz="1000" b="0" i="0" u="none" strike="noStrike" baseline="0">
                      <a:solidFill>
                        <a:srgbClr val="000000"/>
                      </a:solidFill>
                      <a:latin typeface="Calibri"/>
                      <a:ea typeface="Calibri"/>
                      <a:cs typeface="Calibri"/>
                    </a:defRPr>
                  </a:pPr>
                  <a:endParaRPr lang="en-US"/>
                </a:p>
              </c:txPr>
              <c:dLblPos val="r"/>
              <c:showLegendKey val="0"/>
              <c:showVal val="1"/>
              <c:showCatName val="0"/>
              <c:showSerName val="0"/>
              <c:showPercent val="0"/>
              <c:showBubbleSize val="0"/>
            </c:dLbl>
            <c:dLbl>
              <c:idx val="7"/>
              <c:layout>
                <c:manualLayout>
                  <c:x val="-1.6777133627527327E-3"/>
                  <c:y val="2.8239048735260293E-2"/>
                </c:manualLayout>
              </c:layout>
              <c:spPr/>
              <c:txPr>
                <a:bodyPr/>
                <a:lstStyle/>
                <a:p>
                  <a:pPr>
                    <a:defRPr sz="1000" b="0" i="0" u="none" strike="noStrike" baseline="0">
                      <a:solidFill>
                        <a:srgbClr val="000000"/>
                      </a:solidFill>
                      <a:latin typeface="Calibri"/>
                      <a:ea typeface="Calibri"/>
                      <a:cs typeface="Calibri"/>
                    </a:defRPr>
                  </a:pPr>
                  <a:endParaRPr lang="en-US"/>
                </a:p>
              </c:txPr>
              <c:dLblPos val="r"/>
              <c:showLegendKey val="0"/>
              <c:showVal val="1"/>
              <c:showCatName val="0"/>
              <c:showSerName val="0"/>
              <c:showPercent val="0"/>
              <c:showBubbleSize val="0"/>
            </c:dLbl>
            <c:dLbl>
              <c:idx val="8"/>
              <c:layout>
                <c:manualLayout>
                  <c:x val="-2.1251189755126763E-4"/>
                  <c:y val="1.9853304500459454E-2"/>
                </c:manualLayout>
              </c:layout>
              <c:spPr/>
              <c:txPr>
                <a:bodyPr/>
                <a:lstStyle/>
                <a:p>
                  <a:pPr>
                    <a:defRPr sz="1000" b="0" i="0" u="none" strike="noStrike" baseline="0">
                      <a:solidFill>
                        <a:srgbClr val="000000"/>
                      </a:solidFill>
                      <a:latin typeface="Calibri"/>
                      <a:ea typeface="Calibri"/>
                      <a:cs typeface="Calibri"/>
                    </a:defRPr>
                  </a:pPr>
                  <a:endParaRPr lang="en-US"/>
                </a:p>
              </c:txPr>
              <c:dLblPos val="r"/>
              <c:showLegendKey val="0"/>
              <c:showVal val="1"/>
              <c:showCatName val="0"/>
              <c:showSerName val="0"/>
              <c:showPercent val="0"/>
              <c:showBubbleSize val="0"/>
            </c:dLbl>
            <c:spPr>
              <a:noFill/>
              <a:ln w="25400">
                <a:noFill/>
              </a:ln>
            </c:spPr>
            <c:txPr>
              <a:bodyPr/>
              <a:lstStyle/>
              <a:p>
                <a:pPr>
                  <a:defRPr sz="1000" b="0" i="0" u="none" strike="noStrike" baseline="0">
                    <a:solidFill>
                      <a:srgbClr val="000000"/>
                    </a:solidFill>
                    <a:latin typeface="Calibri"/>
                    <a:ea typeface="Calibri"/>
                    <a:cs typeface="Calibri"/>
                  </a:defRPr>
                </a:pPr>
                <a:endParaRPr lang="en-US"/>
              </a:p>
            </c:txPr>
            <c:dLblPos val="b"/>
            <c:showLegendKey val="0"/>
            <c:showVal val="1"/>
            <c:showCatName val="0"/>
            <c:showSerName val="0"/>
            <c:showPercent val="0"/>
            <c:showBubbleSize val="0"/>
            <c:showLeaderLines val="0"/>
          </c:dLbls>
          <c:cat>
            <c:strRef>
              <c:f>'V1 - FY 2015'!$A$10:$A$19</c:f>
              <c:strCache>
                <c:ptCount val="10"/>
                <c:pt idx="0">
                  <c:v>FY06 Actual</c:v>
                </c:pt>
                <c:pt idx="1">
                  <c:v>FY07 Actual</c:v>
                </c:pt>
                <c:pt idx="2">
                  <c:v>FY08 Actual</c:v>
                </c:pt>
                <c:pt idx="3">
                  <c:v>FY09 Actual</c:v>
                </c:pt>
                <c:pt idx="4">
                  <c:v>FY10 Actual</c:v>
                </c:pt>
                <c:pt idx="5">
                  <c:v>FY11 Actual</c:v>
                </c:pt>
                <c:pt idx="6">
                  <c:v>FY12 Actual</c:v>
                </c:pt>
                <c:pt idx="7">
                  <c:v>FY13 Preliminary</c:v>
                </c:pt>
                <c:pt idx="8">
                  <c:v>FY14 Budget</c:v>
                </c:pt>
                <c:pt idx="9">
                  <c:v>FY15 Estimate</c:v>
                </c:pt>
              </c:strCache>
            </c:strRef>
          </c:cat>
          <c:val>
            <c:numRef>
              <c:f>'V1 - FY 2015'!$H$10:$H$19</c:f>
              <c:numCache>
                <c:formatCode>0%</c:formatCode>
                <c:ptCount val="10"/>
                <c:pt idx="0">
                  <c:v>0.39534682950865829</c:v>
                </c:pt>
                <c:pt idx="1">
                  <c:v>0.4053416252656748</c:v>
                </c:pt>
                <c:pt idx="2">
                  <c:v>0.41458049403418251</c:v>
                </c:pt>
                <c:pt idx="3">
                  <c:v>0.43239294264339151</c:v>
                </c:pt>
                <c:pt idx="4">
                  <c:v>0.47980721004535803</c:v>
                </c:pt>
                <c:pt idx="5">
                  <c:v>0.48153297621349839</c:v>
                </c:pt>
                <c:pt idx="6">
                  <c:v>0.49635467149541695</c:v>
                </c:pt>
                <c:pt idx="7">
                  <c:v>0.45172377322269008</c:v>
                </c:pt>
                <c:pt idx="8">
                  <c:v>0.47061565713925163</c:v>
                </c:pt>
                <c:pt idx="9">
                  <c:v>0.45126201889667783</c:v>
                </c:pt>
              </c:numCache>
            </c:numRef>
          </c:val>
          <c:smooth val="0"/>
        </c:ser>
        <c:dLbls>
          <c:showLegendKey val="0"/>
          <c:showVal val="0"/>
          <c:showCatName val="0"/>
          <c:showSerName val="0"/>
          <c:showPercent val="0"/>
          <c:showBubbleSize val="0"/>
        </c:dLbls>
        <c:marker val="1"/>
        <c:smooth val="0"/>
        <c:axId val="118645504"/>
        <c:axId val="118647040"/>
      </c:lineChart>
      <c:catAx>
        <c:axId val="118642176"/>
        <c:scaling>
          <c:orientation val="minMax"/>
        </c:scaling>
        <c:delete val="0"/>
        <c:axPos val="b"/>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18643712"/>
        <c:crosses val="autoZero"/>
        <c:auto val="1"/>
        <c:lblAlgn val="ctr"/>
        <c:lblOffset val="100"/>
        <c:noMultiLvlLbl val="0"/>
      </c:catAx>
      <c:valAx>
        <c:axId val="118643712"/>
        <c:scaling>
          <c:orientation val="minMax"/>
          <c:max val="1750"/>
          <c:min val="0"/>
        </c:scaling>
        <c:delete val="0"/>
        <c:axPos val="l"/>
        <c:majorGridlines/>
        <c:numFmt formatCode="\$#,##0" sourceLinked="0"/>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18642176"/>
        <c:crosses val="autoZero"/>
        <c:crossBetween val="between"/>
        <c:majorUnit val="250"/>
      </c:valAx>
      <c:catAx>
        <c:axId val="118645504"/>
        <c:scaling>
          <c:orientation val="minMax"/>
        </c:scaling>
        <c:delete val="1"/>
        <c:axPos val="b"/>
        <c:majorTickMark val="out"/>
        <c:minorTickMark val="none"/>
        <c:tickLblPos val="nextTo"/>
        <c:crossAx val="118647040"/>
        <c:crosses val="autoZero"/>
        <c:auto val="1"/>
        <c:lblAlgn val="ctr"/>
        <c:lblOffset val="100"/>
        <c:noMultiLvlLbl val="0"/>
      </c:catAx>
      <c:valAx>
        <c:axId val="118647040"/>
        <c:scaling>
          <c:orientation val="minMax"/>
          <c:max val="0.65000000000000013"/>
          <c:min val="0.1"/>
        </c:scaling>
        <c:delete val="0"/>
        <c:axPos val="r"/>
        <c:numFmt formatCode="0%"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18645504"/>
        <c:crosses val="max"/>
        <c:crossBetween val="between"/>
        <c:majorUnit val="0.05"/>
        <c:minorUnit val="1.0000000000000002E-2"/>
      </c:valAx>
    </c:plotArea>
    <c:legend>
      <c:legendPos val="b"/>
      <c:layout>
        <c:manualLayout>
          <c:xMode val="edge"/>
          <c:yMode val="edge"/>
          <c:x val="0.24908910789622016"/>
          <c:y val="0.91870604224786367"/>
          <c:w val="0.51639731042296499"/>
          <c:h val="5.0546228891199974E-2"/>
        </c:manualLayout>
      </c:layout>
      <c:overlay val="0"/>
      <c:txPr>
        <a:bodyPr/>
        <a:lstStyle/>
        <a:p>
          <a:pPr>
            <a:defRPr sz="845" b="0" i="0" u="none" strike="noStrike" baseline="0">
              <a:solidFill>
                <a:srgbClr val="000000"/>
              </a:solidFill>
              <a:latin typeface="Calibri"/>
              <a:ea typeface="Calibri"/>
              <a:cs typeface="Calibri"/>
            </a:defRPr>
          </a:pPr>
          <a:endParaRPr lang="en-US"/>
        </a:p>
      </c:txPr>
    </c:legend>
    <c:plotVisOnly val="1"/>
    <c:dispBlanksAs val="gap"/>
    <c:showDLblsOverMax val="0"/>
  </c:chart>
  <c:spPr>
    <a:ln cap="rnd">
      <a:solidFill>
        <a:schemeClr val="tx1"/>
      </a:solidFill>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dirty="0"/>
              <a:t>Contribution</a:t>
            </a:r>
            <a:r>
              <a:rPr lang="en-US" sz="1600" baseline="0" dirty="0"/>
              <a:t> to the Employee's Retirement Systems (All Funds)</a:t>
            </a:r>
          </a:p>
          <a:p>
            <a:pPr>
              <a:defRPr/>
            </a:pPr>
            <a:r>
              <a:rPr lang="en-US" sz="1200" baseline="0" dirty="0"/>
              <a:t>(Figure in Millions)</a:t>
            </a:r>
            <a:endParaRPr lang="en-US" sz="1200" dirty="0"/>
          </a:p>
        </c:rich>
      </c:tx>
      <c:layout/>
      <c:overlay val="0"/>
    </c:title>
    <c:autoTitleDeleted val="0"/>
    <c:plotArea>
      <c:layout>
        <c:manualLayout>
          <c:layoutTarget val="inner"/>
          <c:xMode val="edge"/>
          <c:yMode val="edge"/>
          <c:x val="5.6839369367805474E-2"/>
          <c:y val="0.15699215759985136"/>
          <c:w val="0.89431575122104401"/>
          <c:h val="0.6146019573522421"/>
        </c:manualLayout>
      </c:layout>
      <c:lineChart>
        <c:grouping val="standard"/>
        <c:varyColors val="0"/>
        <c:ser>
          <c:idx val="0"/>
          <c:order val="0"/>
          <c:tx>
            <c:strRef>
              <c:f>Chart!$A$2</c:f>
              <c:strCache>
                <c:ptCount val="1"/>
                <c:pt idx="0">
                  <c:v>Employee Retirement System</c:v>
                </c:pt>
              </c:strCache>
            </c:strRef>
          </c:tx>
          <c:dLbls>
            <c:dLbl>
              <c:idx val="1"/>
              <c:delete val="1"/>
            </c:dLbl>
            <c:dLbl>
              <c:idx val="2"/>
              <c:delete val="1"/>
            </c:dLbl>
            <c:dLbl>
              <c:idx val="3"/>
              <c:delete val="1"/>
            </c:dLbl>
            <c:dLbl>
              <c:idx val="4"/>
              <c:delete val="1"/>
            </c:dLbl>
            <c:dLbl>
              <c:idx val="5"/>
              <c:delete val="1"/>
            </c:dLbl>
            <c:dLbl>
              <c:idx val="6"/>
              <c:delete val="1"/>
            </c:dLbl>
            <c:dLbl>
              <c:idx val="7"/>
              <c:delete val="1"/>
            </c:dLbl>
            <c:dLbl>
              <c:idx val="8"/>
              <c:layout>
                <c:manualLayout>
                  <c:x val="-2.3836126629422718E-2"/>
                  <c:y val="3.8369300416300434E-2"/>
                </c:manualLayout>
              </c:layout>
              <c:showLegendKey val="0"/>
              <c:showVal val="1"/>
              <c:showCatName val="0"/>
              <c:showSerName val="0"/>
              <c:showPercent val="0"/>
              <c:showBubbleSize val="0"/>
            </c:dLbl>
            <c:dLbl>
              <c:idx val="9"/>
              <c:layout>
                <c:manualLayout>
                  <c:x val="-2.23463687150838E-2"/>
                  <c:y val="3.8369300416300434E-2"/>
                </c:manualLayout>
              </c:layout>
              <c:showLegendKey val="0"/>
              <c:showVal val="1"/>
              <c:showCatName val="0"/>
              <c:showSerName val="0"/>
              <c:showPercent val="0"/>
              <c:showBubbleSize val="0"/>
            </c:dLbl>
            <c:dLbl>
              <c:idx val="10"/>
              <c:layout>
                <c:manualLayout>
                  <c:x val="-2.6815642458100558E-2"/>
                  <c:y val="4.1109964731750465E-2"/>
                </c:manualLayout>
              </c:layout>
              <c:showLegendKey val="0"/>
              <c:showVal val="1"/>
              <c:showCatName val="0"/>
              <c:showSerName val="0"/>
              <c:showPercent val="0"/>
              <c:showBubbleSize val="0"/>
            </c:dLbl>
            <c:spPr>
              <a:solidFill>
                <a:schemeClr val="bg1"/>
              </a:solidFill>
            </c:spPr>
            <c:showLegendKey val="0"/>
            <c:showVal val="1"/>
            <c:showCatName val="0"/>
            <c:showSerName val="0"/>
            <c:showPercent val="0"/>
            <c:showBubbleSize val="0"/>
            <c:showLeaderLines val="0"/>
          </c:dLbls>
          <c:cat>
            <c:strRef>
              <c:f>Chart!$C$1:$M$1</c:f>
              <c:strCache>
                <c:ptCount val="11"/>
                <c:pt idx="0">
                  <c:v>Fiscal 2005 Actual</c:v>
                </c:pt>
                <c:pt idx="1">
                  <c:v>Fiscal 2006 Actual</c:v>
                </c:pt>
                <c:pt idx="2">
                  <c:v>Fiscal 2007 Actual</c:v>
                </c:pt>
                <c:pt idx="3">
                  <c:v>Fiscal 2008 Actual</c:v>
                </c:pt>
                <c:pt idx="4">
                  <c:v>Fiscal 2009 Actual</c:v>
                </c:pt>
                <c:pt idx="5">
                  <c:v>Fiscal 2010 Actual</c:v>
                </c:pt>
                <c:pt idx="6">
                  <c:v>Fiscal 2011 Actual</c:v>
                </c:pt>
                <c:pt idx="7">
                  <c:v>Fiscal 2012 Actual</c:v>
                </c:pt>
                <c:pt idx="8">
                  <c:v>Fiscal 2013 Budget</c:v>
                </c:pt>
                <c:pt idx="9">
                  <c:v>Fiscal 2014 Budget</c:v>
                </c:pt>
                <c:pt idx="10">
                  <c:v>Fiscal 2015 Budget</c:v>
                </c:pt>
              </c:strCache>
            </c:strRef>
          </c:cat>
          <c:val>
            <c:numRef>
              <c:f>Chart!$C$2:$M$2</c:f>
              <c:numCache>
                <c:formatCode>"$"#,##0</c:formatCode>
                <c:ptCount val="11"/>
                <c:pt idx="0">
                  <c:v>21954123</c:v>
                </c:pt>
                <c:pt idx="1">
                  <c:v>28583235</c:v>
                </c:pt>
                <c:pt idx="2">
                  <c:v>33274636</c:v>
                </c:pt>
                <c:pt idx="3">
                  <c:v>40414453</c:v>
                </c:pt>
                <c:pt idx="4">
                  <c:v>37202110</c:v>
                </c:pt>
                <c:pt idx="5">
                  <c:v>47614828</c:v>
                </c:pt>
                <c:pt idx="6">
                  <c:v>60969132</c:v>
                </c:pt>
                <c:pt idx="7">
                  <c:v>74735152</c:v>
                </c:pt>
                <c:pt idx="8">
                  <c:v>79620898</c:v>
                </c:pt>
                <c:pt idx="9">
                  <c:v>78798340</c:v>
                </c:pt>
                <c:pt idx="10">
                  <c:v>85075825</c:v>
                </c:pt>
              </c:numCache>
            </c:numRef>
          </c:val>
          <c:smooth val="0"/>
        </c:ser>
        <c:ser>
          <c:idx val="1"/>
          <c:order val="1"/>
          <c:tx>
            <c:strRef>
              <c:f>Chart!$A$3</c:f>
              <c:strCache>
                <c:ptCount val="1"/>
                <c:pt idx="0">
                  <c:v>Fire &amp; Police Retirement System</c:v>
                </c:pt>
              </c:strCache>
            </c:strRef>
          </c:tx>
          <c:dLbls>
            <c:dLbl>
              <c:idx val="1"/>
              <c:delete val="1"/>
            </c:dLbl>
            <c:dLbl>
              <c:idx val="2"/>
              <c:delete val="1"/>
            </c:dLbl>
            <c:dLbl>
              <c:idx val="3"/>
              <c:delete val="1"/>
            </c:dLbl>
            <c:dLbl>
              <c:idx val="4"/>
              <c:delete val="1"/>
            </c:dLbl>
            <c:dLbl>
              <c:idx val="5"/>
              <c:delete val="1"/>
            </c:dLbl>
            <c:dLbl>
              <c:idx val="6"/>
              <c:delete val="1"/>
            </c:dLbl>
            <c:dLbl>
              <c:idx val="7"/>
              <c:delete val="1"/>
            </c:dLbl>
            <c:dLbl>
              <c:idx val="8"/>
              <c:layout>
                <c:manualLayout>
                  <c:x val="-2.6815642458100558E-2"/>
                  <c:y val="-4.9331957678100558E-2"/>
                </c:manualLayout>
              </c:layout>
              <c:showLegendKey val="0"/>
              <c:showVal val="1"/>
              <c:showCatName val="0"/>
              <c:showSerName val="0"/>
              <c:showPercent val="0"/>
              <c:showBubbleSize val="0"/>
            </c:dLbl>
            <c:dLbl>
              <c:idx val="9"/>
              <c:layout>
                <c:manualLayout>
                  <c:x val="-3.128491620111732E-2"/>
                  <c:y val="-3.5628636100850354E-2"/>
                </c:manualLayout>
              </c:layout>
              <c:showLegendKey val="0"/>
              <c:showVal val="1"/>
              <c:showCatName val="0"/>
              <c:showSerName val="0"/>
              <c:showPercent val="0"/>
              <c:showBubbleSize val="0"/>
            </c:dLbl>
            <c:dLbl>
              <c:idx val="10"/>
              <c:layout>
                <c:manualLayout>
                  <c:x val="-3.2774674115456238E-2"/>
                  <c:y val="-4.1109964731750465E-2"/>
                </c:manualLayout>
              </c:layout>
              <c:showLegendKey val="0"/>
              <c:showVal val="1"/>
              <c:showCatName val="0"/>
              <c:showSerName val="0"/>
              <c:showPercent val="0"/>
              <c:showBubbleSize val="0"/>
            </c:dLbl>
            <c:spPr>
              <a:solidFill>
                <a:schemeClr val="bg1"/>
              </a:solidFill>
            </c:spPr>
            <c:showLegendKey val="0"/>
            <c:showVal val="1"/>
            <c:showCatName val="0"/>
            <c:showSerName val="0"/>
            <c:showPercent val="0"/>
            <c:showBubbleSize val="0"/>
            <c:showLeaderLines val="0"/>
          </c:dLbls>
          <c:cat>
            <c:strRef>
              <c:f>Chart!$C$1:$M$1</c:f>
              <c:strCache>
                <c:ptCount val="11"/>
                <c:pt idx="0">
                  <c:v>Fiscal 2005 Actual</c:v>
                </c:pt>
                <c:pt idx="1">
                  <c:v>Fiscal 2006 Actual</c:v>
                </c:pt>
                <c:pt idx="2">
                  <c:v>Fiscal 2007 Actual</c:v>
                </c:pt>
                <c:pt idx="3">
                  <c:v>Fiscal 2008 Actual</c:v>
                </c:pt>
                <c:pt idx="4">
                  <c:v>Fiscal 2009 Actual</c:v>
                </c:pt>
                <c:pt idx="5">
                  <c:v>Fiscal 2010 Actual</c:v>
                </c:pt>
                <c:pt idx="6">
                  <c:v>Fiscal 2011 Actual</c:v>
                </c:pt>
                <c:pt idx="7">
                  <c:v>Fiscal 2012 Actual</c:v>
                </c:pt>
                <c:pt idx="8">
                  <c:v>Fiscal 2013 Budget</c:v>
                </c:pt>
                <c:pt idx="9">
                  <c:v>Fiscal 2014 Budget</c:v>
                </c:pt>
                <c:pt idx="10">
                  <c:v>Fiscal 2015 Budget</c:v>
                </c:pt>
              </c:strCache>
            </c:strRef>
          </c:cat>
          <c:val>
            <c:numRef>
              <c:f>Chart!$C$3:$M$3</c:f>
              <c:numCache>
                <c:formatCode>"$"#,##0</c:formatCode>
                <c:ptCount val="11"/>
                <c:pt idx="0">
                  <c:v>48261431</c:v>
                </c:pt>
                <c:pt idx="1">
                  <c:v>49422533</c:v>
                </c:pt>
                <c:pt idx="2">
                  <c:v>59847684</c:v>
                </c:pt>
                <c:pt idx="3">
                  <c:v>72115117</c:v>
                </c:pt>
                <c:pt idx="4">
                  <c:v>74633825</c:v>
                </c:pt>
                <c:pt idx="5">
                  <c:v>87502216</c:v>
                </c:pt>
                <c:pt idx="6">
                  <c:v>104443261</c:v>
                </c:pt>
                <c:pt idx="7">
                  <c:v>106653154</c:v>
                </c:pt>
                <c:pt idx="8">
                  <c:v>106900695</c:v>
                </c:pt>
                <c:pt idx="9">
                  <c:v>112886876</c:v>
                </c:pt>
                <c:pt idx="10">
                  <c:v>118190025</c:v>
                </c:pt>
              </c:numCache>
            </c:numRef>
          </c:val>
          <c:smooth val="0"/>
        </c:ser>
        <c:ser>
          <c:idx val="2"/>
          <c:order val="2"/>
          <c:tx>
            <c:strRef>
              <c:f>Chart!$A$4</c:f>
              <c:strCache>
                <c:ptCount val="1"/>
                <c:pt idx="0">
                  <c:v>Total Contribution</c:v>
                </c:pt>
              </c:strCache>
            </c:strRef>
          </c:tx>
          <c:dLbls>
            <c:dLbl>
              <c:idx val="1"/>
              <c:delete val="1"/>
            </c:dLbl>
            <c:dLbl>
              <c:idx val="2"/>
              <c:delete val="1"/>
            </c:dLbl>
            <c:dLbl>
              <c:idx val="3"/>
              <c:delete val="1"/>
            </c:dLbl>
            <c:dLbl>
              <c:idx val="4"/>
              <c:delete val="1"/>
            </c:dLbl>
            <c:dLbl>
              <c:idx val="5"/>
              <c:delete val="1"/>
            </c:dLbl>
            <c:dLbl>
              <c:idx val="6"/>
              <c:delete val="1"/>
            </c:dLbl>
            <c:dLbl>
              <c:idx val="7"/>
              <c:delete val="1"/>
            </c:dLbl>
            <c:dLbl>
              <c:idx val="8"/>
              <c:layout>
                <c:manualLayout>
                  <c:x val="-3.128491620111732E-2"/>
                  <c:y val="-4.3850629047200496E-2"/>
                </c:manualLayout>
              </c:layout>
              <c:showLegendKey val="0"/>
              <c:showVal val="1"/>
              <c:showCatName val="0"/>
              <c:showSerName val="0"/>
              <c:showPercent val="0"/>
              <c:showBubbleSize val="0"/>
            </c:dLbl>
            <c:dLbl>
              <c:idx val="9"/>
              <c:layout>
                <c:manualLayout>
                  <c:x val="-3.2774674115456238E-2"/>
                  <c:y val="-4.1109964731750465E-2"/>
                </c:manualLayout>
              </c:layout>
              <c:showLegendKey val="0"/>
              <c:showVal val="1"/>
              <c:showCatName val="0"/>
              <c:showSerName val="0"/>
              <c:showPercent val="0"/>
              <c:showBubbleSize val="0"/>
            </c:dLbl>
            <c:dLbl>
              <c:idx val="10"/>
              <c:layout>
                <c:manualLayout>
                  <c:x val="-2.830540037243948E-2"/>
                  <c:y val="-4.1109964731750465E-2"/>
                </c:manualLayout>
              </c:layout>
              <c:showLegendKey val="0"/>
              <c:showVal val="1"/>
              <c:showCatName val="0"/>
              <c:showSerName val="0"/>
              <c:showPercent val="0"/>
              <c:showBubbleSize val="0"/>
            </c:dLbl>
            <c:spPr>
              <a:solidFill>
                <a:schemeClr val="bg1"/>
              </a:solidFill>
            </c:spPr>
            <c:showLegendKey val="0"/>
            <c:showVal val="1"/>
            <c:showCatName val="0"/>
            <c:showSerName val="0"/>
            <c:showPercent val="0"/>
            <c:showBubbleSize val="0"/>
            <c:showLeaderLines val="0"/>
          </c:dLbls>
          <c:cat>
            <c:strRef>
              <c:f>Chart!$C$1:$M$1</c:f>
              <c:strCache>
                <c:ptCount val="11"/>
                <c:pt idx="0">
                  <c:v>Fiscal 2005 Actual</c:v>
                </c:pt>
                <c:pt idx="1">
                  <c:v>Fiscal 2006 Actual</c:v>
                </c:pt>
                <c:pt idx="2">
                  <c:v>Fiscal 2007 Actual</c:v>
                </c:pt>
                <c:pt idx="3">
                  <c:v>Fiscal 2008 Actual</c:v>
                </c:pt>
                <c:pt idx="4">
                  <c:v>Fiscal 2009 Actual</c:v>
                </c:pt>
                <c:pt idx="5">
                  <c:v>Fiscal 2010 Actual</c:v>
                </c:pt>
                <c:pt idx="6">
                  <c:v>Fiscal 2011 Actual</c:v>
                </c:pt>
                <c:pt idx="7">
                  <c:v>Fiscal 2012 Actual</c:v>
                </c:pt>
                <c:pt idx="8">
                  <c:v>Fiscal 2013 Budget</c:v>
                </c:pt>
                <c:pt idx="9">
                  <c:v>Fiscal 2014 Budget</c:v>
                </c:pt>
                <c:pt idx="10">
                  <c:v>Fiscal 2015 Budget</c:v>
                </c:pt>
              </c:strCache>
            </c:strRef>
          </c:cat>
          <c:val>
            <c:numRef>
              <c:f>Chart!$C$4:$M$4</c:f>
              <c:numCache>
                <c:formatCode>"$"#,##0</c:formatCode>
                <c:ptCount val="11"/>
                <c:pt idx="0">
                  <c:v>70215554</c:v>
                </c:pt>
                <c:pt idx="1">
                  <c:v>78005768</c:v>
                </c:pt>
                <c:pt idx="2">
                  <c:v>93122320</c:v>
                </c:pt>
                <c:pt idx="3">
                  <c:v>112529570</c:v>
                </c:pt>
                <c:pt idx="4">
                  <c:v>111835935</c:v>
                </c:pt>
                <c:pt idx="5">
                  <c:v>135117044</c:v>
                </c:pt>
                <c:pt idx="6">
                  <c:v>165412393</c:v>
                </c:pt>
                <c:pt idx="7">
                  <c:v>181388306</c:v>
                </c:pt>
                <c:pt idx="8">
                  <c:v>186521593</c:v>
                </c:pt>
                <c:pt idx="9">
                  <c:v>191685216</c:v>
                </c:pt>
                <c:pt idx="10">
                  <c:v>203265850</c:v>
                </c:pt>
              </c:numCache>
            </c:numRef>
          </c:val>
          <c:smooth val="0"/>
        </c:ser>
        <c:dLbls>
          <c:showLegendKey val="0"/>
          <c:showVal val="0"/>
          <c:showCatName val="0"/>
          <c:showSerName val="0"/>
          <c:showPercent val="0"/>
          <c:showBubbleSize val="0"/>
        </c:dLbls>
        <c:marker val="1"/>
        <c:smooth val="0"/>
        <c:axId val="118688384"/>
        <c:axId val="118731136"/>
      </c:lineChart>
      <c:catAx>
        <c:axId val="118688384"/>
        <c:scaling>
          <c:orientation val="minMax"/>
        </c:scaling>
        <c:delete val="0"/>
        <c:axPos val="b"/>
        <c:majorTickMark val="in"/>
        <c:minorTickMark val="none"/>
        <c:tickLblPos val="nextTo"/>
        <c:crossAx val="118731136"/>
        <c:crosses val="autoZero"/>
        <c:auto val="1"/>
        <c:lblAlgn val="ctr"/>
        <c:lblOffset val="100"/>
        <c:noMultiLvlLbl val="0"/>
      </c:catAx>
      <c:valAx>
        <c:axId val="118731136"/>
        <c:scaling>
          <c:orientation val="minMax"/>
          <c:max val="250000000"/>
        </c:scaling>
        <c:delete val="0"/>
        <c:axPos val="l"/>
        <c:majorGridlines/>
        <c:numFmt formatCode="&quot;$&quot;#,##0" sourceLinked="1"/>
        <c:majorTickMark val="none"/>
        <c:minorTickMark val="none"/>
        <c:tickLblPos val="nextTo"/>
        <c:spPr>
          <a:ln w="9525">
            <a:noFill/>
          </a:ln>
        </c:spPr>
        <c:crossAx val="118688384"/>
        <c:crosses val="autoZero"/>
        <c:crossBetween val="between"/>
        <c:dispUnits>
          <c:builtInUnit val="millions"/>
        </c:dispUnits>
      </c:valAx>
    </c:plotArea>
    <c:legend>
      <c:legendPos val="b"/>
      <c:layout>
        <c:manualLayout>
          <c:xMode val="edge"/>
          <c:yMode val="edge"/>
          <c:x val="0.13365404184812094"/>
          <c:y val="0.87918353236239011"/>
          <c:w val="0.7219283741632182"/>
          <c:h val="4.9559195435909136E-2"/>
        </c:manualLayout>
      </c:layout>
      <c:overlay val="0"/>
    </c:legend>
    <c:plotVisOnly val="1"/>
    <c:dispBlanksAs val="gap"/>
    <c:showDLblsOverMax val="0"/>
  </c:chart>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Baltimore City Health Care Costs - All Funds</a:t>
            </a:r>
          </a:p>
        </c:rich>
      </c:tx>
      <c:layout/>
      <c:overlay val="0"/>
    </c:title>
    <c:autoTitleDeleted val="0"/>
    <c:plotArea>
      <c:layout>
        <c:manualLayout>
          <c:layoutTarget val="inner"/>
          <c:xMode val="edge"/>
          <c:yMode val="edge"/>
          <c:x val="7.0627025076224745E-2"/>
          <c:y val="0.10758083686711944"/>
          <c:w val="0.88990335186838743"/>
          <c:h val="0.66196967037143806"/>
        </c:manualLayout>
      </c:layout>
      <c:lineChart>
        <c:grouping val="standard"/>
        <c:varyColors val="0"/>
        <c:ser>
          <c:idx val="0"/>
          <c:order val="0"/>
          <c:tx>
            <c:strRef>
              <c:f>'Health Care Costs'!$A$4</c:f>
              <c:strCache>
                <c:ptCount val="1"/>
                <c:pt idx="0">
                  <c:v>With Health Care Changes</c:v>
                </c:pt>
              </c:strCache>
            </c:strRef>
          </c:tx>
          <c:spPr>
            <a:ln>
              <a:solidFill>
                <a:schemeClr val="accent2"/>
              </a:solidFill>
            </a:ln>
          </c:spPr>
          <c:marker>
            <c:spPr>
              <a:solidFill>
                <a:schemeClr val="accent2"/>
              </a:solidFill>
              <a:ln>
                <a:solidFill>
                  <a:schemeClr val="accent2"/>
                </a:solidFill>
              </a:ln>
            </c:spPr>
          </c:marker>
          <c:dLbls>
            <c:dLbl>
              <c:idx val="0"/>
              <c:delete val="1"/>
            </c:dLbl>
            <c:dLbl>
              <c:idx val="1"/>
              <c:delete val="1"/>
            </c:dLbl>
            <c:dLbl>
              <c:idx val="2"/>
              <c:delete val="1"/>
            </c:dLbl>
            <c:dLbl>
              <c:idx val="3"/>
              <c:delete val="1"/>
            </c:dLbl>
            <c:dLbl>
              <c:idx val="4"/>
              <c:delete val="1"/>
            </c:dLbl>
            <c:dLbl>
              <c:idx val="5"/>
              <c:delete val="1"/>
            </c:dLbl>
            <c:dLbl>
              <c:idx val="6"/>
              <c:layout>
                <c:manualLayout>
                  <c:x val="-3.0177511515632645E-2"/>
                  <c:y val="3.6235400982568576E-2"/>
                </c:manualLayout>
              </c:layout>
              <c:tx>
                <c:rich>
                  <a:bodyPr/>
                  <a:lstStyle/>
                  <a:p>
                    <a:r>
                      <a:rPr lang="en-US" dirty="0"/>
                      <a:t> 240.0 </a:t>
                    </a:r>
                  </a:p>
                </c:rich>
              </c:tx>
              <c:showLegendKey val="0"/>
              <c:showVal val="1"/>
              <c:showCatName val="0"/>
              <c:showSerName val="0"/>
              <c:showPercent val="0"/>
              <c:showBubbleSize val="0"/>
            </c:dLbl>
            <c:dLbl>
              <c:idx val="7"/>
              <c:layout>
                <c:manualLayout>
                  <c:x val="-3.6503678540768573E-2"/>
                  <c:y val="6.7889148972533273E-2"/>
                </c:manualLayout>
              </c:layout>
              <c:tx>
                <c:rich>
                  <a:bodyPr/>
                  <a:lstStyle/>
                  <a:p>
                    <a:r>
                      <a:rPr lang="en-US" dirty="0"/>
                      <a:t> 252.0 </a:t>
                    </a:r>
                  </a:p>
                </c:rich>
              </c:tx>
              <c:showLegendKey val="0"/>
              <c:showVal val="1"/>
              <c:showCatName val="0"/>
              <c:showSerName val="0"/>
              <c:showPercent val="0"/>
              <c:showBubbleSize val="0"/>
            </c:dLbl>
            <c:dLbl>
              <c:idx val="8"/>
              <c:layout>
                <c:manualLayout>
                  <c:x val="-2.7952480782669462E-2"/>
                  <c:y val="3.5794179842199604E-2"/>
                </c:manualLayout>
              </c:layout>
              <c:tx>
                <c:rich>
                  <a:bodyPr/>
                  <a:lstStyle/>
                  <a:p>
                    <a:r>
                      <a:rPr lang="en-US" dirty="0"/>
                      <a:t> 212.5 </a:t>
                    </a:r>
                  </a:p>
                </c:rich>
              </c:tx>
              <c:showLegendKey val="0"/>
              <c:showVal val="1"/>
              <c:showCatName val="0"/>
              <c:showSerName val="0"/>
              <c:showPercent val="0"/>
              <c:showBubbleSize val="0"/>
            </c:dLbl>
            <c:dLbl>
              <c:idx val="9"/>
              <c:layout>
                <c:manualLayout>
                  <c:x val="-2.9846550541088576E-2"/>
                  <c:y val="6.4891210232460694E-2"/>
                </c:manualLayout>
              </c:layout>
              <c:tx>
                <c:rich>
                  <a:bodyPr/>
                  <a:lstStyle/>
                  <a:p>
                    <a:r>
                      <a:rPr lang="en-US" dirty="0"/>
                      <a:t> 224.2 </a:t>
                    </a:r>
                  </a:p>
                </c:rich>
              </c:tx>
              <c:showLegendKey val="0"/>
              <c:showVal val="1"/>
              <c:showCatName val="0"/>
              <c:showSerName val="0"/>
              <c:showPercent val="0"/>
              <c:showBubbleSize val="0"/>
            </c:dLbl>
            <c:dLbl>
              <c:idx val="10"/>
              <c:layout>
                <c:manualLayout>
                  <c:x val="-2.5157232704402517E-2"/>
                  <c:y val="3.8350906973785293E-2"/>
                </c:manualLayout>
              </c:layout>
              <c:tx>
                <c:rich>
                  <a:bodyPr/>
                  <a:lstStyle/>
                  <a:p>
                    <a:r>
                      <a:rPr lang="en-US" dirty="0"/>
                      <a:t> 199.5</a:t>
                    </a:r>
                  </a:p>
                </c:rich>
              </c:tx>
              <c:showLegendKey val="0"/>
              <c:showVal val="1"/>
              <c:showCatName val="0"/>
              <c:showSerName val="0"/>
              <c:showPercent val="0"/>
              <c:showBubbleSize val="0"/>
            </c:dLbl>
            <c:spPr>
              <a:solidFill>
                <a:schemeClr val="bg1"/>
              </a:solidFill>
            </c:spPr>
            <c:showLegendKey val="0"/>
            <c:showVal val="1"/>
            <c:showCatName val="0"/>
            <c:showSerName val="0"/>
            <c:showPercent val="0"/>
            <c:showBubbleSize val="0"/>
            <c:showLeaderLines val="0"/>
          </c:dLbls>
          <c:cat>
            <c:strRef>
              <c:f>'Health Care Costs'!$G$3:$Q$3</c:f>
              <c:strCache>
                <c:ptCount val="11"/>
                <c:pt idx="0">
                  <c:v>2005 Actual</c:v>
                </c:pt>
                <c:pt idx="1">
                  <c:v>2006 Actual</c:v>
                </c:pt>
                <c:pt idx="2">
                  <c:v>2007 Actual</c:v>
                </c:pt>
                <c:pt idx="3">
                  <c:v>2008 Actual</c:v>
                </c:pt>
                <c:pt idx="4">
                  <c:v>2009 Actual</c:v>
                </c:pt>
                <c:pt idx="5">
                  <c:v>2010 Actual</c:v>
                </c:pt>
                <c:pt idx="6">
                  <c:v>2011 Actual</c:v>
                </c:pt>
                <c:pt idx="7">
                  <c:v>2012 Actual</c:v>
                </c:pt>
                <c:pt idx="8">
                  <c:v>2013 Actual</c:v>
                </c:pt>
                <c:pt idx="9">
                  <c:v>2014 Budget</c:v>
                </c:pt>
                <c:pt idx="10">
                  <c:v>2015 Budget</c:v>
                </c:pt>
              </c:strCache>
            </c:strRef>
          </c:cat>
          <c:val>
            <c:numRef>
              <c:f>'Health Care Costs'!$G$4:$Q$4</c:f>
              <c:numCache>
                <c:formatCode>_(* #,##0_);_(* \(#,##0\);_(* "-"??_);_(@_)</c:formatCode>
                <c:ptCount val="11"/>
                <c:pt idx="0">
                  <c:v>172153807</c:v>
                </c:pt>
                <c:pt idx="1">
                  <c:v>177410352</c:v>
                </c:pt>
                <c:pt idx="2">
                  <c:v>208871412</c:v>
                </c:pt>
                <c:pt idx="3">
                  <c:v>225558974</c:v>
                </c:pt>
                <c:pt idx="4">
                  <c:v>230736411</c:v>
                </c:pt>
                <c:pt idx="5">
                  <c:v>238355847</c:v>
                </c:pt>
                <c:pt idx="6">
                  <c:v>240012181</c:v>
                </c:pt>
                <c:pt idx="7">
                  <c:v>252003482</c:v>
                </c:pt>
                <c:pt idx="8">
                  <c:v>212473337</c:v>
                </c:pt>
                <c:pt idx="9">
                  <c:v>224194296</c:v>
                </c:pt>
                <c:pt idx="10">
                  <c:v>199549854</c:v>
                </c:pt>
              </c:numCache>
            </c:numRef>
          </c:val>
          <c:smooth val="0"/>
        </c:ser>
        <c:ser>
          <c:idx val="1"/>
          <c:order val="1"/>
          <c:tx>
            <c:strRef>
              <c:f>'Health Care Costs'!$A$7</c:f>
              <c:strCache>
                <c:ptCount val="1"/>
                <c:pt idx="0">
                  <c:v>Without Health Care Changes</c:v>
                </c:pt>
              </c:strCache>
            </c:strRef>
          </c:tx>
          <c:spPr>
            <a:ln>
              <a:solidFill>
                <a:schemeClr val="accent1"/>
              </a:solidFill>
              <a:prstDash val="sysDash"/>
            </a:ln>
          </c:spPr>
          <c:marker>
            <c:spPr>
              <a:solidFill>
                <a:schemeClr val="tx2">
                  <a:lumMod val="60000"/>
                  <a:lumOff val="40000"/>
                </a:schemeClr>
              </a:solidFill>
              <a:ln>
                <a:solidFill>
                  <a:schemeClr val="accent1"/>
                </a:solidFill>
              </a:ln>
            </c:spPr>
          </c:marker>
          <c:dLbls>
            <c:dLbl>
              <c:idx val="0"/>
              <c:delete val="1"/>
            </c:dLbl>
            <c:dLbl>
              <c:idx val="1"/>
              <c:delete val="1"/>
            </c:dLbl>
            <c:dLbl>
              <c:idx val="2"/>
              <c:delete val="1"/>
            </c:dLbl>
            <c:dLbl>
              <c:idx val="3"/>
              <c:delete val="1"/>
            </c:dLbl>
            <c:dLbl>
              <c:idx val="4"/>
              <c:delete val="1"/>
            </c:dLbl>
            <c:numFmt formatCode="#,##0.0" sourceLinked="0"/>
            <c:spPr>
              <a:solidFill>
                <a:schemeClr val="bg1"/>
              </a:solidFill>
              <a:ln>
                <a:noFill/>
              </a:ln>
            </c:spPr>
            <c:dLblPos val="t"/>
            <c:showLegendKey val="0"/>
            <c:showVal val="1"/>
            <c:showCatName val="0"/>
            <c:showSerName val="0"/>
            <c:showPercent val="0"/>
            <c:showBubbleSize val="0"/>
            <c:showLeaderLines val="0"/>
          </c:dLbls>
          <c:cat>
            <c:strRef>
              <c:f>'Health Care Costs'!$G$3:$Q$3</c:f>
              <c:strCache>
                <c:ptCount val="11"/>
                <c:pt idx="0">
                  <c:v>2005 Actual</c:v>
                </c:pt>
                <c:pt idx="1">
                  <c:v>2006 Actual</c:v>
                </c:pt>
                <c:pt idx="2">
                  <c:v>2007 Actual</c:v>
                </c:pt>
                <c:pt idx="3">
                  <c:v>2008 Actual</c:v>
                </c:pt>
                <c:pt idx="4">
                  <c:v>2009 Actual</c:v>
                </c:pt>
                <c:pt idx="5">
                  <c:v>2010 Actual</c:v>
                </c:pt>
                <c:pt idx="6">
                  <c:v>2011 Actual</c:v>
                </c:pt>
                <c:pt idx="7">
                  <c:v>2012 Actual</c:v>
                </c:pt>
                <c:pt idx="8">
                  <c:v>2013 Actual</c:v>
                </c:pt>
                <c:pt idx="9">
                  <c:v>2014 Budget</c:v>
                </c:pt>
                <c:pt idx="10">
                  <c:v>2015 Budget</c:v>
                </c:pt>
              </c:strCache>
            </c:strRef>
          </c:cat>
          <c:val>
            <c:numRef>
              <c:f>'Health Care Costs'!$G$7:$Q$7</c:f>
              <c:numCache>
                <c:formatCode>_(* #,##0_);_(* \(#,##0\);_(* "-"??_);_(@_)</c:formatCode>
                <c:ptCount val="11"/>
                <c:pt idx="0">
                  <c:v>172153807</c:v>
                </c:pt>
                <c:pt idx="1">
                  <c:v>177410352</c:v>
                </c:pt>
                <c:pt idx="2">
                  <c:v>208871412</c:v>
                </c:pt>
                <c:pt idx="3">
                  <c:v>225558974</c:v>
                </c:pt>
                <c:pt idx="4">
                  <c:v>230736411</c:v>
                </c:pt>
                <c:pt idx="5">
                  <c:v>238355847</c:v>
                </c:pt>
                <c:pt idx="6">
                  <c:v>252657197.82000002</c:v>
                </c:pt>
                <c:pt idx="7">
                  <c:v>267816629.68920004</c:v>
                </c:pt>
                <c:pt idx="8">
                  <c:v>271885627.47055209</c:v>
                </c:pt>
                <c:pt idx="9">
                  <c:v>288198765.1187852</c:v>
                </c:pt>
                <c:pt idx="10">
                  <c:v>305490691.02591234</c:v>
                </c:pt>
              </c:numCache>
            </c:numRef>
          </c:val>
          <c:smooth val="0"/>
        </c:ser>
        <c:dLbls>
          <c:showLegendKey val="0"/>
          <c:showVal val="0"/>
          <c:showCatName val="0"/>
          <c:showSerName val="0"/>
          <c:showPercent val="0"/>
          <c:showBubbleSize val="0"/>
        </c:dLbls>
        <c:marker val="1"/>
        <c:smooth val="0"/>
        <c:axId val="118538240"/>
        <c:axId val="118539776"/>
      </c:lineChart>
      <c:catAx>
        <c:axId val="118538240"/>
        <c:scaling>
          <c:orientation val="minMax"/>
        </c:scaling>
        <c:delete val="0"/>
        <c:axPos val="b"/>
        <c:majorTickMark val="in"/>
        <c:minorTickMark val="none"/>
        <c:tickLblPos val="nextTo"/>
        <c:crossAx val="118539776"/>
        <c:crosses val="autoZero"/>
        <c:auto val="1"/>
        <c:lblAlgn val="ctr"/>
        <c:lblOffset val="100"/>
        <c:noMultiLvlLbl val="0"/>
      </c:catAx>
      <c:valAx>
        <c:axId val="118539776"/>
        <c:scaling>
          <c:orientation val="minMax"/>
          <c:min val="100000000"/>
        </c:scaling>
        <c:delete val="0"/>
        <c:axPos val="l"/>
        <c:majorGridlines/>
        <c:numFmt formatCode="&quot;$&quot;#,##0" sourceLinked="0"/>
        <c:majorTickMark val="none"/>
        <c:minorTickMark val="none"/>
        <c:tickLblPos val="nextTo"/>
        <c:spPr>
          <a:ln w="9525">
            <a:noFill/>
          </a:ln>
        </c:spPr>
        <c:crossAx val="118538240"/>
        <c:crosses val="autoZero"/>
        <c:crossBetween val="between"/>
        <c:majorUnit val="50000000"/>
        <c:dispUnits>
          <c:builtInUnit val="millions"/>
          <c:dispUnitsLbl>
            <c:layout>
              <c:manualLayout>
                <c:xMode val="edge"/>
                <c:yMode val="edge"/>
                <c:x val="8.8082228715121325E-3"/>
                <c:y val="0.44323683265395525"/>
              </c:manualLayout>
            </c:layout>
          </c:dispUnitsLbl>
        </c:dispUnits>
      </c:valAx>
      <c:spPr>
        <a:noFill/>
        <a:ln w="25400">
          <a:noFill/>
        </a:ln>
      </c:spPr>
    </c:plotArea>
    <c:legend>
      <c:legendPos val="b"/>
      <c:layout>
        <c:manualLayout>
          <c:xMode val="edge"/>
          <c:yMode val="edge"/>
          <c:x val="0.28581241867402657"/>
          <c:y val="0.83104402241222974"/>
          <c:w val="0.42837516265194686"/>
          <c:h val="4.6233075271657292E-2"/>
        </c:manualLayout>
      </c:layout>
      <c:overlay val="0"/>
    </c:legend>
    <c:plotVisOnly val="1"/>
    <c:dispBlanksAs val="gap"/>
    <c:showDLblsOverMax val="0"/>
  </c:chart>
  <c:spPr>
    <a:ln>
      <a:solidFill>
        <a:schemeClr val="tx1"/>
      </a:solidFill>
    </a:ln>
  </c:sp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sz="1200"/>
            </a:pPr>
            <a:r>
              <a:rPr lang="en-US" sz="1200" dirty="0"/>
              <a:t>Fiscal 2011 Valuations </a:t>
            </a:r>
          </a:p>
        </c:rich>
      </c:tx>
      <c:layout/>
      <c:overlay val="1"/>
    </c:title>
    <c:autoTitleDeleted val="0"/>
    <c:plotArea>
      <c:layout/>
      <c:doughnutChart>
        <c:varyColors val="1"/>
        <c:ser>
          <c:idx val="0"/>
          <c:order val="0"/>
          <c:dPt>
            <c:idx val="1"/>
            <c:bubble3D val="0"/>
            <c:spPr>
              <a:solidFill>
                <a:schemeClr val="accent1">
                  <a:lumMod val="20000"/>
                  <a:lumOff val="80000"/>
                </a:schemeClr>
              </a:solidFill>
            </c:spPr>
          </c:dPt>
          <c:dLbls>
            <c:dLbl>
              <c:idx val="0"/>
              <c:layout/>
              <c:tx>
                <c:rich>
                  <a:bodyPr/>
                  <a:lstStyle/>
                  <a:p>
                    <a:r>
                      <a:rPr lang="en-US" dirty="0">
                        <a:solidFill>
                          <a:schemeClr val="bg1"/>
                        </a:solidFill>
                      </a:rPr>
                      <a:t>FPERS, $558.6 </a:t>
                    </a:r>
                  </a:p>
                </c:rich>
              </c:tx>
              <c:showLegendKey val="0"/>
              <c:showVal val="1"/>
              <c:showCatName val="1"/>
              <c:showSerName val="0"/>
              <c:showPercent val="0"/>
              <c:showBubbleSize val="0"/>
            </c:dLbl>
            <c:dLbl>
              <c:idx val="1"/>
              <c:layout/>
              <c:tx>
                <c:rich>
                  <a:bodyPr/>
                  <a:lstStyle/>
                  <a:p>
                    <a:pPr>
                      <a:defRPr>
                        <a:solidFill>
                          <a:sysClr val="windowText" lastClr="000000"/>
                        </a:solidFill>
                      </a:defRPr>
                    </a:pPr>
                    <a:r>
                      <a:rPr lang="en-US" dirty="0">
                        <a:solidFill>
                          <a:sysClr val="windowText" lastClr="000000"/>
                        </a:solidFill>
                      </a:rPr>
                      <a:t>ERS, </a:t>
                    </a:r>
                  </a:p>
                  <a:p>
                    <a:pPr>
                      <a:defRPr>
                        <a:solidFill>
                          <a:sysClr val="windowText" lastClr="000000"/>
                        </a:solidFill>
                      </a:defRPr>
                    </a:pPr>
                    <a:r>
                      <a:rPr lang="en-US" dirty="0">
                        <a:solidFill>
                          <a:sysClr val="windowText" lastClr="000000"/>
                        </a:solidFill>
                      </a:rPr>
                      <a:t>$530.2 </a:t>
                    </a:r>
                  </a:p>
                </c:rich>
              </c:tx>
              <c:spPr/>
              <c:showLegendKey val="0"/>
              <c:showVal val="1"/>
              <c:showCatName val="1"/>
              <c:showSerName val="0"/>
              <c:showPercent val="0"/>
              <c:showBubbleSize val="0"/>
            </c:dLbl>
            <c:txPr>
              <a:bodyPr/>
              <a:lstStyle/>
              <a:p>
                <a:pPr>
                  <a:defRPr>
                    <a:solidFill>
                      <a:schemeClr val="bg1"/>
                    </a:solidFill>
                  </a:defRPr>
                </a:pPr>
                <a:endParaRPr lang="en-US"/>
              </a:p>
            </c:txPr>
            <c:showLegendKey val="0"/>
            <c:showVal val="1"/>
            <c:showCatName val="1"/>
            <c:showSerName val="0"/>
            <c:showPercent val="0"/>
            <c:showBubbleSize val="0"/>
            <c:showLeaderLines val="1"/>
          </c:dLbls>
          <c:cat>
            <c:strRef>
              <c:f>'Unfunded Liabilities'!$B$2:$D$2</c:f>
              <c:strCache>
                <c:ptCount val="3"/>
                <c:pt idx="0">
                  <c:v>FPERS</c:v>
                </c:pt>
                <c:pt idx="1">
                  <c:v>ERS</c:v>
                </c:pt>
                <c:pt idx="2">
                  <c:v>OPEB</c:v>
                </c:pt>
              </c:strCache>
            </c:strRef>
          </c:cat>
          <c:val>
            <c:numRef>
              <c:f>'Unfunded Liabilities'!$B$3:$D$3</c:f>
              <c:numCache>
                <c:formatCode>"$"#,##0.0_);[Red]\("$"#,##0.0\)</c:formatCode>
                <c:ptCount val="3"/>
                <c:pt idx="0">
                  <c:v>558.6</c:v>
                </c:pt>
                <c:pt idx="1">
                  <c:v>530.20000000000005</c:v>
                </c:pt>
                <c:pt idx="2">
                  <c:v>2087.6999999999998</c:v>
                </c:pt>
              </c:numCache>
            </c:numRef>
          </c:val>
        </c:ser>
        <c:dLbls>
          <c:showLegendKey val="0"/>
          <c:showVal val="1"/>
          <c:showCatName val="1"/>
          <c:showSerName val="0"/>
          <c:showPercent val="0"/>
          <c:showBubbleSize val="0"/>
          <c:showLeaderLines val="1"/>
        </c:dLbls>
        <c:firstSliceAng val="0"/>
        <c:holeSize val="50"/>
      </c:doughnutChart>
    </c:plotArea>
    <c:plotVisOnly val="1"/>
    <c:dispBlanksAs val="gap"/>
    <c:showDLblsOverMax val="0"/>
  </c:chart>
  <c:spPr>
    <a:ln>
      <a:noFill/>
    </a:ln>
  </c:sp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sz="1200"/>
            </a:pPr>
            <a:r>
              <a:rPr lang="en-US" sz="1200" dirty="0"/>
              <a:t>Fiscal 2013 Valuations</a:t>
            </a:r>
            <a:r>
              <a:rPr lang="en-US" sz="1200" baseline="0" dirty="0"/>
              <a:t> </a:t>
            </a:r>
            <a:endParaRPr lang="en-US" sz="1200" dirty="0"/>
          </a:p>
        </c:rich>
      </c:tx>
      <c:layout/>
      <c:overlay val="1"/>
    </c:title>
    <c:autoTitleDeleted val="0"/>
    <c:plotArea>
      <c:layout/>
      <c:doughnutChart>
        <c:varyColors val="1"/>
        <c:ser>
          <c:idx val="0"/>
          <c:order val="0"/>
          <c:dPt>
            <c:idx val="1"/>
            <c:bubble3D val="0"/>
            <c:spPr>
              <a:solidFill>
                <a:schemeClr val="accent1">
                  <a:lumMod val="20000"/>
                  <a:lumOff val="80000"/>
                </a:schemeClr>
              </a:solidFill>
            </c:spPr>
          </c:dPt>
          <c:dLbls>
            <c:dLbl>
              <c:idx val="0"/>
              <c:layout/>
              <c:tx>
                <c:rich>
                  <a:bodyPr/>
                  <a:lstStyle/>
                  <a:p>
                    <a:r>
                      <a:rPr lang="en-US" dirty="0">
                        <a:solidFill>
                          <a:schemeClr val="bg1"/>
                        </a:solidFill>
                      </a:rPr>
                      <a:t>FPERS,  $757.4 </a:t>
                    </a:r>
                  </a:p>
                </c:rich>
              </c:tx>
              <c:showLegendKey val="0"/>
              <c:showVal val="1"/>
              <c:showCatName val="1"/>
              <c:showSerName val="0"/>
              <c:showPercent val="0"/>
              <c:showBubbleSize val="0"/>
            </c:dLbl>
            <c:dLbl>
              <c:idx val="1"/>
              <c:layout/>
              <c:tx>
                <c:rich>
                  <a:bodyPr/>
                  <a:lstStyle/>
                  <a:p>
                    <a:pPr>
                      <a:defRPr>
                        <a:solidFill>
                          <a:sysClr val="windowText" lastClr="000000"/>
                        </a:solidFill>
                      </a:defRPr>
                    </a:pPr>
                    <a:r>
                      <a:rPr lang="en-US" dirty="0">
                        <a:solidFill>
                          <a:sysClr val="windowText" lastClr="000000"/>
                        </a:solidFill>
                      </a:rPr>
                      <a:t>ERS,  </a:t>
                    </a:r>
                  </a:p>
                  <a:p>
                    <a:pPr>
                      <a:defRPr>
                        <a:solidFill>
                          <a:sysClr val="windowText" lastClr="000000"/>
                        </a:solidFill>
                      </a:defRPr>
                    </a:pPr>
                    <a:r>
                      <a:rPr lang="en-US" dirty="0">
                        <a:solidFill>
                          <a:sysClr val="windowText" lastClr="000000"/>
                        </a:solidFill>
                      </a:rPr>
                      <a:t>$686.0 </a:t>
                    </a:r>
                  </a:p>
                </c:rich>
              </c:tx>
              <c:spPr/>
              <c:showLegendKey val="0"/>
              <c:showVal val="1"/>
              <c:showCatName val="1"/>
              <c:showSerName val="0"/>
              <c:showPercent val="0"/>
              <c:showBubbleSize val="0"/>
            </c:dLbl>
            <c:txPr>
              <a:bodyPr/>
              <a:lstStyle/>
              <a:p>
                <a:pPr>
                  <a:defRPr>
                    <a:solidFill>
                      <a:schemeClr val="bg1"/>
                    </a:solidFill>
                  </a:defRPr>
                </a:pPr>
                <a:endParaRPr lang="en-US"/>
              </a:p>
            </c:txPr>
            <c:showLegendKey val="0"/>
            <c:showVal val="1"/>
            <c:showCatName val="1"/>
            <c:showSerName val="0"/>
            <c:showPercent val="0"/>
            <c:showBubbleSize val="0"/>
            <c:showLeaderLines val="1"/>
          </c:dLbls>
          <c:cat>
            <c:strRef>
              <c:f>'Unfunded Liabilities'!$B$2:$D$2</c:f>
              <c:strCache>
                <c:ptCount val="3"/>
                <c:pt idx="0">
                  <c:v>FPERS</c:v>
                </c:pt>
                <c:pt idx="1">
                  <c:v>ERS</c:v>
                </c:pt>
                <c:pt idx="2">
                  <c:v>OPEB</c:v>
                </c:pt>
              </c:strCache>
            </c:strRef>
          </c:cat>
          <c:val>
            <c:numRef>
              <c:f>'Unfunded Liabilities'!$B$5:$D$5</c:f>
              <c:numCache>
                <c:formatCode>"$"#,##0.0_);[Red]\("$"#,##0.0\)</c:formatCode>
                <c:ptCount val="3"/>
                <c:pt idx="0">
                  <c:v>757.44200000000001</c:v>
                </c:pt>
                <c:pt idx="1">
                  <c:v>686.04899999999998</c:v>
                </c:pt>
                <c:pt idx="2" formatCode="_(* #,##0.0_);_(* \(#,##0.0\);_(* &quot;-&quot;??_);_(@_)">
                  <c:v>1333.1</c:v>
                </c:pt>
              </c:numCache>
            </c:numRef>
          </c:val>
        </c:ser>
        <c:dLbls>
          <c:showLegendKey val="0"/>
          <c:showVal val="1"/>
          <c:showCatName val="1"/>
          <c:showSerName val="0"/>
          <c:showPercent val="0"/>
          <c:showBubbleSize val="0"/>
          <c:showLeaderLines val="1"/>
        </c:dLbls>
        <c:firstSliceAng val="0"/>
        <c:holeSize val="50"/>
      </c:doughnutChart>
    </c:plotArea>
    <c:plotVisOnly val="1"/>
    <c:dispBlanksAs val="gap"/>
    <c:showDLblsOverMax val="0"/>
  </c:chart>
  <c:spPr>
    <a:ln>
      <a:noFill/>
    </a:ln>
  </c:spPr>
  <c:externalData r:id="rId1">
    <c:autoUpdate val="0"/>
  </c:externalData>
  <c:userShapes r:id="rId2"/>
</c:chartSpace>
</file>

<file path=ppt/drawings/_rels/drawing2.xml.rels><?xml version="1.0" encoding="UTF-8" standalone="yes"?>
<Relationships xmlns="http://schemas.openxmlformats.org/package/2006/relationships"><Relationship Id="rId1" Type="http://schemas.openxmlformats.org/officeDocument/2006/relationships/image" Target="../media/image2.png"/></Relationships>
</file>

<file path=ppt/drawings/_rels/drawing9.xml.rels><?xml version="1.0" encoding="UTF-8" standalone="yes"?>
<Relationships xmlns="http://schemas.openxmlformats.org/package/2006/relationships"><Relationship Id="rId1" Type="http://schemas.openxmlformats.org/officeDocument/2006/relationships/image" Target="../media/image17.png"/></Relationships>
</file>

<file path=ppt/drawings/drawing1.xml><?xml version="1.0" encoding="utf-8"?>
<c:userShapes xmlns:c="http://schemas.openxmlformats.org/drawingml/2006/chart">
  <cdr:relSizeAnchor xmlns:cdr="http://schemas.openxmlformats.org/drawingml/2006/chartDrawing">
    <cdr:from>
      <cdr:x>0.36349</cdr:x>
      <cdr:y>0.50509</cdr:y>
    </cdr:from>
    <cdr:to>
      <cdr:x>0.58571</cdr:x>
      <cdr:y>0.58927</cdr:y>
    </cdr:to>
    <cdr:sp macro="" textlink="">
      <cdr:nvSpPr>
        <cdr:cNvPr id="2" name="TextBox 1"/>
        <cdr:cNvSpPr txBox="1"/>
      </cdr:nvSpPr>
      <cdr:spPr>
        <a:xfrm xmlns:a="http://schemas.openxmlformats.org/drawingml/2006/main">
          <a:off x="2991412" y="2286000"/>
          <a:ext cx="1828781" cy="3809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200" b="1" dirty="0" smtClean="0">
              <a:solidFill>
                <a:schemeClr val="bg1"/>
              </a:solidFill>
            </a:rPr>
            <a:t>$2.41 Billion</a:t>
          </a:r>
          <a:endParaRPr lang="en-US" sz="1200" b="1" dirty="0">
            <a:solidFill>
              <a:schemeClr val="bg1"/>
            </a:solidFill>
          </a:endParaRPr>
        </a:p>
      </cdr:txBody>
    </cdr:sp>
  </cdr:relSizeAnchor>
  <cdr:relSizeAnchor xmlns:cdr="http://schemas.openxmlformats.org/drawingml/2006/chartDrawing">
    <cdr:from>
      <cdr:x>0.35423</cdr:x>
      <cdr:y>0.13469</cdr:y>
    </cdr:from>
    <cdr:to>
      <cdr:x>0.57645</cdr:x>
      <cdr:y>0.21887</cdr:y>
    </cdr:to>
    <cdr:sp macro="" textlink="">
      <cdr:nvSpPr>
        <cdr:cNvPr id="3" name="TextBox 1"/>
        <cdr:cNvSpPr txBox="1"/>
      </cdr:nvSpPr>
      <cdr:spPr>
        <a:xfrm xmlns:a="http://schemas.openxmlformats.org/drawingml/2006/main">
          <a:off x="2915212" y="609600"/>
          <a:ext cx="1828781" cy="38099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1" dirty="0" smtClean="0">
              <a:solidFill>
                <a:schemeClr val="bg1"/>
              </a:solidFill>
            </a:rPr>
            <a:t>$2.46 Billion</a:t>
          </a:r>
          <a:endParaRPr lang="en-US" sz="1200" b="1" dirty="0">
            <a:solidFill>
              <a:schemeClr val="bg1"/>
            </a:solidFill>
          </a:endParaRPr>
        </a:p>
      </cdr:txBody>
    </cdr:sp>
  </cdr:relSizeAnchor>
  <cdr:relSizeAnchor xmlns:cdr="http://schemas.openxmlformats.org/drawingml/2006/chartDrawing">
    <cdr:from>
      <cdr:x>0.35423</cdr:x>
      <cdr:y>0.08418</cdr:y>
    </cdr:from>
    <cdr:to>
      <cdr:x>0.58333</cdr:x>
      <cdr:y>0.16836</cdr:y>
    </cdr:to>
    <cdr:sp macro="" textlink="">
      <cdr:nvSpPr>
        <cdr:cNvPr id="4" name="TextBox 1"/>
        <cdr:cNvSpPr txBox="1"/>
      </cdr:nvSpPr>
      <cdr:spPr>
        <a:xfrm xmlns:a="http://schemas.openxmlformats.org/drawingml/2006/main">
          <a:off x="2915212" y="381000"/>
          <a:ext cx="1885388" cy="3810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1" dirty="0" smtClean="0">
              <a:solidFill>
                <a:schemeClr val="tx1"/>
              </a:solidFill>
            </a:rPr>
            <a:t>$2.49 Billion</a:t>
          </a:r>
          <a:endParaRPr lang="en-US" sz="1200" b="1" dirty="0">
            <a:solidFill>
              <a:schemeClr val="tx1"/>
            </a:solidFill>
          </a:endParaRPr>
        </a:p>
      </cdr:txBody>
    </cdr:sp>
  </cdr:relSizeAnchor>
  <cdr:relSizeAnchor xmlns:cdr="http://schemas.openxmlformats.org/drawingml/2006/chartDrawing">
    <cdr:from>
      <cdr:x>0.10185</cdr:x>
      <cdr:y>0.74079</cdr:y>
    </cdr:from>
    <cdr:to>
      <cdr:x>0.36111</cdr:x>
      <cdr:y>0.80814</cdr:y>
    </cdr:to>
    <cdr:sp macro="" textlink="">
      <cdr:nvSpPr>
        <cdr:cNvPr id="5" name="TextBox 4"/>
        <cdr:cNvSpPr txBox="1"/>
      </cdr:nvSpPr>
      <cdr:spPr>
        <a:xfrm xmlns:a="http://schemas.openxmlformats.org/drawingml/2006/main">
          <a:off x="838194" y="3352800"/>
          <a:ext cx="2133606" cy="30482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200" b="1" dirty="0" smtClean="0"/>
            <a:t>Fiscal 2014 Budget</a:t>
          </a:r>
          <a:endParaRPr lang="en-US" sz="1200" b="1" dirty="0"/>
        </a:p>
      </cdr:txBody>
    </cdr:sp>
  </cdr:relSizeAnchor>
  <cdr:relSizeAnchor xmlns:cdr="http://schemas.openxmlformats.org/drawingml/2006/chartDrawing">
    <cdr:from>
      <cdr:x>0.58559</cdr:x>
      <cdr:y>0.13778</cdr:y>
    </cdr:from>
    <cdr:to>
      <cdr:x>0.84485</cdr:x>
      <cdr:y>0.20512</cdr:y>
    </cdr:to>
    <cdr:sp macro="" textlink="">
      <cdr:nvSpPr>
        <cdr:cNvPr id="6" name="TextBox 1"/>
        <cdr:cNvSpPr txBox="1"/>
      </cdr:nvSpPr>
      <cdr:spPr>
        <a:xfrm xmlns:a="http://schemas.openxmlformats.org/drawingml/2006/main">
          <a:off x="4953000" y="665584"/>
          <a:ext cx="2192874" cy="32530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200" b="1" dirty="0" smtClean="0"/>
            <a:t>Fiscal 2015 CLS</a:t>
          </a:r>
          <a:endParaRPr lang="en-US" sz="1200" b="1" dirty="0"/>
        </a:p>
      </cdr:txBody>
    </cdr:sp>
  </cdr:relSizeAnchor>
</c:userShapes>
</file>

<file path=ppt/drawings/drawing10.xml><?xml version="1.0" encoding="utf-8"?>
<c:userShapes xmlns:c="http://schemas.openxmlformats.org/drawingml/2006/chart">
  <cdr:relSizeAnchor xmlns:cdr="http://schemas.openxmlformats.org/drawingml/2006/chartDrawing">
    <cdr:from>
      <cdr:x>0.31681</cdr:x>
      <cdr:y>0.89333</cdr:y>
    </cdr:from>
    <cdr:to>
      <cdr:x>0.70619</cdr:x>
      <cdr:y>0.97333</cdr:y>
    </cdr:to>
    <cdr:sp macro="" textlink="">
      <cdr:nvSpPr>
        <cdr:cNvPr id="2" name="Text Box 1"/>
        <cdr:cNvSpPr txBox="1"/>
      </cdr:nvSpPr>
      <cdr:spPr>
        <a:xfrm xmlns:a="http://schemas.openxmlformats.org/drawingml/2006/main">
          <a:off x="1704975" y="2552700"/>
          <a:ext cx="209550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                  </a:t>
          </a:r>
          <a:r>
            <a:rPr lang="en-US" sz="1000" i="1" dirty="0"/>
            <a:t>Calendar Year</a:t>
          </a:r>
        </a:p>
      </cdr:txBody>
    </cdr:sp>
  </cdr:relSizeAnchor>
</c:userShapes>
</file>

<file path=ppt/drawings/drawing2.xml><?xml version="1.0" encoding="utf-8"?>
<c:userShapes xmlns:c="http://schemas.openxmlformats.org/drawingml/2006/chart">
  <cdr:relSizeAnchor xmlns:cdr="http://schemas.openxmlformats.org/drawingml/2006/chartDrawing">
    <cdr:from>
      <cdr:x>0.18528</cdr:x>
      <cdr:y>0.58345</cdr:y>
    </cdr:from>
    <cdr:to>
      <cdr:x>0.54358</cdr:x>
      <cdr:y>0.80899</cdr:y>
    </cdr:to>
    <cdr:pic>
      <cdr:nvPicPr>
        <cdr:cNvPr id="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917458" y="1893195"/>
          <a:ext cx="1774227" cy="731845"/>
        </a:xfrm>
        <a:prstGeom xmlns:a="http://schemas.openxmlformats.org/drawingml/2006/main" prst="rect">
          <a:avLst/>
        </a:prstGeom>
      </cdr:spPr>
    </cdr:pic>
  </cdr:relSizeAnchor>
  <cdr:relSizeAnchor xmlns:cdr="http://schemas.openxmlformats.org/drawingml/2006/chartDrawing">
    <cdr:from>
      <cdr:x>0.19492</cdr:x>
      <cdr:y>0.59393</cdr:y>
    </cdr:from>
    <cdr:to>
      <cdr:x>0.218</cdr:x>
      <cdr:y>0.62916</cdr:y>
    </cdr:to>
    <cdr:sp macro="" textlink="">
      <cdr:nvSpPr>
        <cdr:cNvPr id="3" name="Rectangle 2"/>
        <cdr:cNvSpPr/>
      </cdr:nvSpPr>
      <cdr:spPr>
        <a:xfrm xmlns:a="http://schemas.openxmlformats.org/drawingml/2006/main">
          <a:off x="965200" y="1927225"/>
          <a:ext cx="114300" cy="114300"/>
        </a:xfrm>
        <a:prstGeom xmlns:a="http://schemas.openxmlformats.org/drawingml/2006/main" prst="rect">
          <a:avLst/>
        </a:prstGeom>
        <a:pattFill xmlns:a="http://schemas.openxmlformats.org/drawingml/2006/main" prst="pct25">
          <a:fgClr>
            <a:schemeClr val="tx2">
              <a:lumMod val="20000"/>
              <a:lumOff val="80000"/>
            </a:schemeClr>
          </a:fgClr>
          <a:bgClr>
            <a:schemeClr val="bg1"/>
          </a:bgClr>
        </a:pattFill>
        <a:ln xmlns:a="http://schemas.openxmlformats.org/drawingml/2006/main" w="6350">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t"/>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US" sz="1100" dirty="0"/>
        </a:p>
      </cdr:txBody>
    </cdr:sp>
  </cdr:relSizeAnchor>
  <cdr:relSizeAnchor xmlns:cdr="http://schemas.openxmlformats.org/drawingml/2006/chartDrawing">
    <cdr:from>
      <cdr:x>0.19492</cdr:x>
      <cdr:y>0.65851</cdr:y>
    </cdr:from>
    <cdr:to>
      <cdr:x>0.218</cdr:x>
      <cdr:y>0.69374</cdr:y>
    </cdr:to>
    <cdr:sp macro="" textlink="">
      <cdr:nvSpPr>
        <cdr:cNvPr id="5" name="Rectangle 4"/>
        <cdr:cNvSpPr/>
      </cdr:nvSpPr>
      <cdr:spPr>
        <a:xfrm xmlns:a="http://schemas.openxmlformats.org/drawingml/2006/main">
          <a:off x="965200" y="2136775"/>
          <a:ext cx="114300" cy="114300"/>
        </a:xfrm>
        <a:prstGeom xmlns:a="http://schemas.openxmlformats.org/drawingml/2006/main" prst="rect">
          <a:avLst/>
        </a:prstGeom>
        <a:solidFill xmlns:a="http://schemas.openxmlformats.org/drawingml/2006/main">
          <a:schemeClr val="tx2">
            <a:lumMod val="40000"/>
            <a:lumOff val="60000"/>
          </a:schemeClr>
        </a:solidFill>
        <a:ln xmlns:a="http://schemas.openxmlformats.org/drawingml/2006/main" w="6350">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t"/>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US" sz="1100" dirty="0"/>
        </a:p>
      </cdr:txBody>
    </cdr:sp>
  </cdr:relSizeAnchor>
  <cdr:relSizeAnchor xmlns:cdr="http://schemas.openxmlformats.org/drawingml/2006/chartDrawing">
    <cdr:from>
      <cdr:x>0.19492</cdr:x>
      <cdr:y>0.7319</cdr:y>
    </cdr:from>
    <cdr:to>
      <cdr:x>0.218</cdr:x>
      <cdr:y>0.76712</cdr:y>
    </cdr:to>
    <cdr:sp macro="" textlink="">
      <cdr:nvSpPr>
        <cdr:cNvPr id="6" name="Rectangle 5"/>
        <cdr:cNvSpPr/>
      </cdr:nvSpPr>
      <cdr:spPr>
        <a:xfrm xmlns:a="http://schemas.openxmlformats.org/drawingml/2006/main">
          <a:off x="965200" y="2374900"/>
          <a:ext cx="114300" cy="114300"/>
        </a:xfrm>
        <a:prstGeom xmlns:a="http://schemas.openxmlformats.org/drawingml/2006/main" prst="rect">
          <a:avLst/>
        </a:prstGeom>
        <a:solidFill xmlns:a="http://schemas.openxmlformats.org/drawingml/2006/main">
          <a:schemeClr val="tx2">
            <a:lumMod val="75000"/>
          </a:schemeClr>
        </a:solidFill>
        <a:ln xmlns:a="http://schemas.openxmlformats.org/drawingml/2006/main" w="6350">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t"/>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0.19671</cdr:x>
      <cdr:y>0.01258</cdr:y>
    </cdr:from>
    <cdr:to>
      <cdr:x>0.82747</cdr:x>
      <cdr:y>0.15513</cdr:y>
    </cdr:to>
    <cdr:sp macro="" textlink="">
      <cdr:nvSpPr>
        <cdr:cNvPr id="2" name="TextBox 1"/>
        <cdr:cNvSpPr txBox="1"/>
      </cdr:nvSpPr>
      <cdr:spPr>
        <a:xfrm xmlns:a="http://schemas.openxmlformats.org/drawingml/2006/main">
          <a:off x="1705018" y="57169"/>
          <a:ext cx="5467270" cy="64766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200" b="1" dirty="0"/>
            <a:t>General and Motor</a:t>
          </a:r>
          <a:r>
            <a:rPr lang="en-US" sz="1200" b="1" baseline="0" dirty="0"/>
            <a:t> Vehicle Funds Trend - Current Revenues Vs Fixed Costs</a:t>
          </a:r>
        </a:p>
        <a:p xmlns:a="http://schemas.openxmlformats.org/drawingml/2006/main">
          <a:pPr algn="ctr"/>
          <a:r>
            <a:rPr lang="en-US" sz="1100" baseline="0" dirty="0"/>
            <a:t>FY 2006 - FY 2015 Budget</a:t>
          </a:r>
        </a:p>
        <a:p xmlns:a="http://schemas.openxmlformats.org/drawingml/2006/main">
          <a:pPr algn="ctr"/>
          <a:r>
            <a:rPr lang="en-US" sz="1100" baseline="0" dirty="0"/>
            <a:t>(Figures in millions)</a:t>
          </a:r>
          <a:endParaRPr lang="en-US" sz="1100" dirty="0"/>
        </a:p>
      </cdr:txBody>
    </cdr:sp>
  </cdr:relSizeAnchor>
  <cdr:relSizeAnchor xmlns:cdr="http://schemas.openxmlformats.org/drawingml/2006/chartDrawing">
    <cdr:from>
      <cdr:x>0.00549</cdr:x>
      <cdr:y>0.94759</cdr:y>
    </cdr:from>
    <cdr:to>
      <cdr:x>0.51978</cdr:x>
      <cdr:y>0.99161</cdr:y>
    </cdr:to>
    <cdr:sp macro="" textlink="">
      <cdr:nvSpPr>
        <cdr:cNvPr id="3" name="TextBox 2"/>
        <cdr:cNvSpPr txBox="1"/>
      </cdr:nvSpPr>
      <cdr:spPr>
        <a:xfrm xmlns:a="http://schemas.openxmlformats.org/drawingml/2006/main">
          <a:off x="47625" y="4305301"/>
          <a:ext cx="4457700" cy="200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900" dirty="0"/>
            <a:t>Note: Current revenues exclude fund balance and prior year reserve</a:t>
          </a:r>
        </a:p>
      </cdr:txBody>
    </cdr:sp>
  </cdr:relSizeAnchor>
</c:userShapes>
</file>

<file path=ppt/drawings/drawing4.xml><?xml version="1.0" encoding="utf-8"?>
<c:userShapes xmlns:c="http://schemas.openxmlformats.org/drawingml/2006/chart">
  <cdr:relSizeAnchor xmlns:cdr="http://schemas.openxmlformats.org/drawingml/2006/chartDrawing">
    <cdr:from>
      <cdr:x>0.0125</cdr:x>
      <cdr:y>0.91983</cdr:y>
    </cdr:from>
    <cdr:to>
      <cdr:x>0.63679</cdr:x>
      <cdr:y>0.98458</cdr:y>
    </cdr:to>
    <cdr:sp macro="" textlink="">
      <cdr:nvSpPr>
        <cdr:cNvPr id="3" name="TextBox 2"/>
        <cdr:cNvSpPr txBox="1"/>
      </cdr:nvSpPr>
      <cdr:spPr>
        <a:xfrm xmlns:a="http://schemas.openxmlformats.org/drawingml/2006/main">
          <a:off x="106584" y="4262428"/>
          <a:ext cx="5321994" cy="30004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000" baseline="0" dirty="0"/>
            <a:t>Note: ERS figures also include Library, Sheriff's Office and Elected Officials</a:t>
          </a:r>
          <a:endParaRPr lang="en-US" sz="1000" dirty="0"/>
        </a:p>
      </cdr:txBody>
    </cdr:sp>
  </cdr:relSizeAnchor>
</c:userShapes>
</file>

<file path=ppt/drawings/drawing5.xml><?xml version="1.0" encoding="utf-8"?>
<c:userShapes xmlns:c="http://schemas.openxmlformats.org/drawingml/2006/chart">
  <cdr:relSizeAnchor xmlns:cdr="http://schemas.openxmlformats.org/drawingml/2006/chartDrawing">
    <cdr:from>
      <cdr:x>0.00555</cdr:x>
      <cdr:y>0.89645</cdr:y>
    </cdr:from>
    <cdr:to>
      <cdr:x>0.94172</cdr:x>
      <cdr:y>0.99041</cdr:y>
    </cdr:to>
    <cdr:sp macro="" textlink="">
      <cdr:nvSpPr>
        <cdr:cNvPr id="2" name="TextBox 1"/>
        <cdr:cNvSpPr txBox="1"/>
      </cdr:nvSpPr>
      <cdr:spPr>
        <a:xfrm xmlns:a="http://schemas.openxmlformats.org/drawingml/2006/main">
          <a:off x="57150" y="4452937"/>
          <a:ext cx="9639300" cy="4667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a:t>Notes:  Figures include active employee and retiree costs.  Survivor benefits are not included.  Figures showing costs without health care </a:t>
          </a:r>
          <a:br>
            <a:rPr lang="en-US" sz="1100" dirty="0"/>
          </a:br>
          <a:r>
            <a:rPr lang="en-US" sz="1100" dirty="0"/>
            <a:t>changes are based on Hay Group's actuarial estimates.</a:t>
          </a:r>
        </a:p>
      </cdr:txBody>
    </cdr:sp>
  </cdr:relSizeAnchor>
</c:userShapes>
</file>

<file path=ppt/drawings/drawing6.xml><?xml version="1.0" encoding="utf-8"?>
<c:userShapes xmlns:c="http://schemas.openxmlformats.org/drawingml/2006/chart">
  <cdr:relSizeAnchor xmlns:cdr="http://schemas.openxmlformats.org/drawingml/2006/chartDrawing">
    <cdr:from>
      <cdr:x>0.44041</cdr:x>
      <cdr:y>0.41979</cdr:y>
    </cdr:from>
    <cdr:to>
      <cdr:x>0.5924</cdr:x>
      <cdr:y>0.59091</cdr:y>
    </cdr:to>
    <cdr:sp macro="" textlink="">
      <cdr:nvSpPr>
        <cdr:cNvPr id="2" name="TextBox 1"/>
        <cdr:cNvSpPr txBox="1"/>
      </cdr:nvSpPr>
      <cdr:spPr>
        <a:xfrm xmlns:a="http://schemas.openxmlformats.org/drawingml/2006/main">
          <a:off x="2428876" y="1495425"/>
          <a:ext cx="838200" cy="609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7.xml><?xml version="1.0" encoding="utf-8"?>
<c:userShapes xmlns:c="http://schemas.openxmlformats.org/drawingml/2006/chart">
  <cdr:relSizeAnchor xmlns:cdr="http://schemas.openxmlformats.org/drawingml/2006/chartDrawing">
    <cdr:from>
      <cdr:x>0.44041</cdr:x>
      <cdr:y>0.41979</cdr:y>
    </cdr:from>
    <cdr:to>
      <cdr:x>0.5924</cdr:x>
      <cdr:y>0.59091</cdr:y>
    </cdr:to>
    <cdr:sp macro="" textlink="">
      <cdr:nvSpPr>
        <cdr:cNvPr id="2" name="TextBox 1"/>
        <cdr:cNvSpPr txBox="1"/>
      </cdr:nvSpPr>
      <cdr:spPr>
        <a:xfrm xmlns:a="http://schemas.openxmlformats.org/drawingml/2006/main">
          <a:off x="2428876" y="1495425"/>
          <a:ext cx="838200" cy="609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8.xml><?xml version="1.0" encoding="utf-8"?>
<c:userShapes xmlns:c="http://schemas.openxmlformats.org/drawingml/2006/chart">
  <cdr:relSizeAnchor xmlns:cdr="http://schemas.openxmlformats.org/drawingml/2006/chartDrawing">
    <cdr:from>
      <cdr:x>0.43212</cdr:x>
      <cdr:y>0.83082</cdr:y>
    </cdr:from>
    <cdr:to>
      <cdr:x>0.62086</cdr:x>
      <cdr:y>0.88822</cdr:y>
    </cdr:to>
    <cdr:sp macro="" textlink="">
      <cdr:nvSpPr>
        <cdr:cNvPr id="3" name="TextBox 2"/>
        <cdr:cNvSpPr txBox="1"/>
      </cdr:nvSpPr>
      <cdr:spPr>
        <a:xfrm xmlns:a="http://schemas.openxmlformats.org/drawingml/2006/main">
          <a:off x="2486025" y="2619375"/>
          <a:ext cx="1085850" cy="1809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900" i="1" dirty="0"/>
            <a:t>Fiscal</a:t>
          </a:r>
          <a:r>
            <a:rPr lang="en-US" sz="900" i="1" baseline="0" dirty="0"/>
            <a:t> Year</a:t>
          </a:r>
          <a:endParaRPr lang="en-US" sz="900" i="1" dirty="0"/>
        </a:p>
      </cdr:txBody>
    </cdr:sp>
  </cdr:relSizeAnchor>
</c:userShapes>
</file>

<file path=ppt/drawings/drawing9.xml><?xml version="1.0" encoding="utf-8"?>
<c:userShapes xmlns:c="http://schemas.openxmlformats.org/drawingml/2006/chart">
  <cdr:relSizeAnchor xmlns:cdr="http://schemas.openxmlformats.org/drawingml/2006/chartDrawing">
    <cdr:from>
      <cdr:x>0.44802</cdr:x>
      <cdr:y>0.89822</cdr:y>
    </cdr:from>
    <cdr:to>
      <cdr:x>0.58958</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2257425" y="2421231"/>
          <a:ext cx="713294" cy="274344"/>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 y="4"/>
            <a:ext cx="2998567" cy="461486"/>
          </a:xfrm>
          <a:prstGeom prst="rect">
            <a:avLst/>
          </a:prstGeom>
        </p:spPr>
        <p:txBody>
          <a:bodyPr vert="horz" lIns="91359" tIns="45679" rIns="91359" bIns="45679" rtlCol="0"/>
          <a:lstStyle>
            <a:lvl1pPr algn="l">
              <a:defRPr sz="1200"/>
            </a:lvl1pPr>
          </a:lstStyle>
          <a:p>
            <a:endParaRPr lang="en-US" dirty="0"/>
          </a:p>
        </p:txBody>
      </p:sp>
      <p:sp>
        <p:nvSpPr>
          <p:cNvPr id="3" name="Date Placeholder 2"/>
          <p:cNvSpPr>
            <a:spLocks noGrp="1"/>
          </p:cNvSpPr>
          <p:nvPr>
            <p:ph type="dt" sz="quarter" idx="1"/>
          </p:nvPr>
        </p:nvSpPr>
        <p:spPr>
          <a:xfrm>
            <a:off x="3918198" y="4"/>
            <a:ext cx="2998567" cy="461486"/>
          </a:xfrm>
          <a:prstGeom prst="rect">
            <a:avLst/>
          </a:prstGeom>
        </p:spPr>
        <p:txBody>
          <a:bodyPr vert="horz" lIns="91359" tIns="45679" rIns="91359" bIns="45679" rtlCol="0"/>
          <a:lstStyle>
            <a:lvl1pPr algn="r">
              <a:defRPr sz="1200"/>
            </a:lvl1pPr>
          </a:lstStyle>
          <a:p>
            <a:fld id="{92D83147-E335-4859-92A9-903C25612BE5}" type="datetimeFigureOut">
              <a:rPr lang="en-US" smtClean="0"/>
              <a:pPr/>
              <a:t>4/1/2014</a:t>
            </a:fld>
            <a:endParaRPr lang="en-US" dirty="0"/>
          </a:p>
        </p:txBody>
      </p:sp>
      <p:sp>
        <p:nvSpPr>
          <p:cNvPr id="4" name="Footer Placeholder 3"/>
          <p:cNvSpPr>
            <a:spLocks noGrp="1"/>
          </p:cNvSpPr>
          <p:nvPr>
            <p:ph type="ftr" sz="quarter" idx="2"/>
          </p:nvPr>
        </p:nvSpPr>
        <p:spPr>
          <a:xfrm>
            <a:off x="9" y="8760321"/>
            <a:ext cx="2998567" cy="461486"/>
          </a:xfrm>
          <a:prstGeom prst="rect">
            <a:avLst/>
          </a:prstGeom>
        </p:spPr>
        <p:txBody>
          <a:bodyPr vert="horz" lIns="91359" tIns="45679" rIns="91359" bIns="4567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18198" y="8760321"/>
            <a:ext cx="2998567" cy="461486"/>
          </a:xfrm>
          <a:prstGeom prst="rect">
            <a:avLst/>
          </a:prstGeom>
        </p:spPr>
        <p:txBody>
          <a:bodyPr vert="horz" lIns="91359" tIns="45679" rIns="91359" bIns="45679" rtlCol="0" anchor="b"/>
          <a:lstStyle>
            <a:lvl1pPr algn="r">
              <a:defRPr sz="1200"/>
            </a:lvl1pPr>
          </a:lstStyle>
          <a:p>
            <a:fld id="{3F647EFA-965B-4B61-A9F6-88BE5B1C8611}" type="slidenum">
              <a:rPr lang="en-US" smtClean="0"/>
              <a:pPr/>
              <a:t>‹#›</a:t>
            </a:fld>
            <a:endParaRPr lang="en-US" dirty="0"/>
          </a:p>
        </p:txBody>
      </p:sp>
    </p:spTree>
    <p:extLst>
      <p:ext uri="{BB962C8B-B14F-4D97-AF65-F5344CB8AC3E}">
        <p14:creationId xmlns:p14="http://schemas.microsoft.com/office/powerpoint/2010/main" val="283627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 y="4"/>
            <a:ext cx="2998567" cy="461486"/>
          </a:xfrm>
          <a:prstGeom prst="rect">
            <a:avLst/>
          </a:prstGeom>
        </p:spPr>
        <p:txBody>
          <a:bodyPr vert="horz" lIns="91359" tIns="45679" rIns="91359" bIns="45679" rtlCol="0"/>
          <a:lstStyle>
            <a:lvl1pPr algn="l">
              <a:defRPr sz="1200"/>
            </a:lvl1pPr>
          </a:lstStyle>
          <a:p>
            <a:endParaRPr lang="en-US" dirty="0"/>
          </a:p>
        </p:txBody>
      </p:sp>
      <p:sp>
        <p:nvSpPr>
          <p:cNvPr id="3" name="Date Placeholder 2"/>
          <p:cNvSpPr>
            <a:spLocks noGrp="1"/>
          </p:cNvSpPr>
          <p:nvPr>
            <p:ph type="dt" idx="1"/>
          </p:nvPr>
        </p:nvSpPr>
        <p:spPr>
          <a:xfrm>
            <a:off x="3918198" y="4"/>
            <a:ext cx="2998567" cy="461486"/>
          </a:xfrm>
          <a:prstGeom prst="rect">
            <a:avLst/>
          </a:prstGeom>
        </p:spPr>
        <p:txBody>
          <a:bodyPr vert="horz" lIns="91359" tIns="45679" rIns="91359" bIns="45679" rtlCol="0"/>
          <a:lstStyle>
            <a:lvl1pPr algn="r">
              <a:defRPr sz="1200"/>
            </a:lvl1pPr>
          </a:lstStyle>
          <a:p>
            <a:fld id="{6888BCD3-9ED8-4E2E-AA8D-C957BEAEFA40}" type="datetimeFigureOut">
              <a:rPr lang="en-US" smtClean="0"/>
              <a:pPr/>
              <a:t>4/1/2014</a:t>
            </a:fld>
            <a:endParaRPr lang="en-US" dirty="0"/>
          </a:p>
        </p:txBody>
      </p:sp>
      <p:sp>
        <p:nvSpPr>
          <p:cNvPr id="4" name="Slide Image Placeholder 3"/>
          <p:cNvSpPr>
            <a:spLocks noGrp="1" noRot="1" noChangeAspect="1"/>
          </p:cNvSpPr>
          <p:nvPr>
            <p:ph type="sldImg" idx="2"/>
          </p:nvPr>
        </p:nvSpPr>
        <p:spPr>
          <a:xfrm>
            <a:off x="1152525" y="693738"/>
            <a:ext cx="4613275" cy="3460750"/>
          </a:xfrm>
          <a:prstGeom prst="rect">
            <a:avLst/>
          </a:prstGeom>
          <a:noFill/>
          <a:ln w="12700">
            <a:solidFill>
              <a:prstClr val="black"/>
            </a:solidFill>
          </a:ln>
        </p:spPr>
        <p:txBody>
          <a:bodyPr vert="horz" lIns="91359" tIns="45679" rIns="91359" bIns="45679" rtlCol="0" anchor="ctr"/>
          <a:lstStyle/>
          <a:p>
            <a:endParaRPr lang="en-US" dirty="0"/>
          </a:p>
        </p:txBody>
      </p:sp>
      <p:sp>
        <p:nvSpPr>
          <p:cNvPr id="5" name="Notes Placeholder 4"/>
          <p:cNvSpPr>
            <a:spLocks noGrp="1"/>
          </p:cNvSpPr>
          <p:nvPr>
            <p:ph type="body" sz="quarter" idx="3"/>
          </p:nvPr>
        </p:nvSpPr>
        <p:spPr>
          <a:xfrm>
            <a:off x="692465" y="4381734"/>
            <a:ext cx="5533404" cy="4150204"/>
          </a:xfrm>
          <a:prstGeom prst="rect">
            <a:avLst/>
          </a:prstGeom>
        </p:spPr>
        <p:txBody>
          <a:bodyPr vert="horz" lIns="91359" tIns="45679" rIns="91359" bIns="4567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9" y="8760321"/>
            <a:ext cx="2998567" cy="461486"/>
          </a:xfrm>
          <a:prstGeom prst="rect">
            <a:avLst/>
          </a:prstGeom>
        </p:spPr>
        <p:txBody>
          <a:bodyPr vert="horz" lIns="91359" tIns="45679" rIns="91359" bIns="4567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18198" y="8760321"/>
            <a:ext cx="2998567" cy="461486"/>
          </a:xfrm>
          <a:prstGeom prst="rect">
            <a:avLst/>
          </a:prstGeom>
        </p:spPr>
        <p:txBody>
          <a:bodyPr vert="horz" lIns="91359" tIns="45679" rIns="91359" bIns="45679" rtlCol="0" anchor="b"/>
          <a:lstStyle>
            <a:lvl1pPr algn="r">
              <a:defRPr sz="1200"/>
            </a:lvl1pPr>
          </a:lstStyle>
          <a:p>
            <a:fld id="{84DA1CEC-39B1-4230-82E3-036901BC1C03}" type="slidenum">
              <a:rPr lang="en-US" smtClean="0"/>
              <a:pPr/>
              <a:t>‹#›</a:t>
            </a:fld>
            <a:endParaRPr lang="en-US" dirty="0"/>
          </a:p>
        </p:txBody>
      </p:sp>
    </p:spTree>
    <p:extLst>
      <p:ext uri="{BB962C8B-B14F-4D97-AF65-F5344CB8AC3E}">
        <p14:creationId xmlns:p14="http://schemas.microsoft.com/office/powerpoint/2010/main" val="3488644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2E02D3-FF1F-4EDA-81CD-14AA66CAFF5C}" type="slidenum">
              <a:rPr lang="en-US" smtClean="0"/>
              <a:t>16</a:t>
            </a:fld>
            <a:endParaRPr lang="en-US" dirty="0"/>
          </a:p>
        </p:txBody>
      </p:sp>
    </p:spTree>
    <p:extLst>
      <p:ext uri="{BB962C8B-B14F-4D97-AF65-F5344CB8AC3E}">
        <p14:creationId xmlns:p14="http://schemas.microsoft.com/office/powerpoint/2010/main" val="1372026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832" indent="-171832">
              <a:buFont typeface="Arial" pitchFamily="34" charset="0"/>
              <a:buChar char="•"/>
            </a:pPr>
            <a:r>
              <a:rPr lang="en-US" dirty="0" smtClean="0"/>
              <a:t>In</a:t>
            </a:r>
            <a:r>
              <a:rPr lang="en-US" baseline="0" dirty="0" smtClean="0"/>
              <a:t> Maryland, property assessment increases are phased in over a three year period.  </a:t>
            </a:r>
          </a:p>
          <a:p>
            <a:pPr marL="171832" indent="-171832">
              <a:buFont typeface="Arial" pitchFamily="34" charset="0"/>
              <a:buChar char="•"/>
            </a:pPr>
            <a:r>
              <a:rPr lang="en-US" baseline="0" dirty="0" smtClean="0"/>
              <a:t>First increase since Fiscal 2011.</a:t>
            </a:r>
          </a:p>
          <a:p>
            <a:pPr marL="171832" indent="-171832">
              <a:buFont typeface="Arial" pitchFamily="34" charset="0"/>
              <a:buChar char="•"/>
            </a:pPr>
            <a:r>
              <a:rPr lang="en-US" baseline="0" dirty="0" smtClean="0"/>
              <a:t>Assessment increase in Group II is composed by 4.4% on residential properties and 10.3% on commercial properties.</a:t>
            </a:r>
            <a:endParaRPr lang="en-US" dirty="0"/>
          </a:p>
        </p:txBody>
      </p:sp>
      <p:sp>
        <p:nvSpPr>
          <p:cNvPr id="4" name="Slide Number Placeholder 3"/>
          <p:cNvSpPr>
            <a:spLocks noGrp="1"/>
          </p:cNvSpPr>
          <p:nvPr>
            <p:ph type="sldNum" sz="quarter" idx="10"/>
          </p:nvPr>
        </p:nvSpPr>
        <p:spPr/>
        <p:txBody>
          <a:bodyPr/>
          <a:lstStyle/>
          <a:p>
            <a:fld id="{C5446704-D0AE-4EBE-91CF-68CCDF7320F0}" type="slidenum">
              <a:rPr lang="en-US" smtClean="0"/>
              <a:pPr/>
              <a:t>21</a:t>
            </a:fld>
            <a:endParaRPr lang="en-US" dirty="0"/>
          </a:p>
        </p:txBody>
      </p:sp>
    </p:spTree>
    <p:extLst>
      <p:ext uri="{BB962C8B-B14F-4D97-AF65-F5344CB8AC3E}">
        <p14:creationId xmlns:p14="http://schemas.microsoft.com/office/powerpoint/2010/main" val="1117095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DA1CEC-39B1-4230-82E3-036901BC1C03}" type="slidenum">
              <a:rPr lang="en-US" smtClean="0"/>
              <a:pPr/>
              <a:t>35</a:t>
            </a:fld>
            <a:endParaRPr lang="en-US" dirty="0"/>
          </a:p>
        </p:txBody>
      </p:sp>
    </p:spTree>
    <p:extLst>
      <p:ext uri="{BB962C8B-B14F-4D97-AF65-F5344CB8AC3E}">
        <p14:creationId xmlns:p14="http://schemas.microsoft.com/office/powerpoint/2010/main" val="1719851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4670753-3C46-495D-AA4E-4218F5E9A819}" type="datetime1">
              <a:rPr lang="en-US" smtClean="0"/>
              <a:pPr/>
              <a:t>4/1/2014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273082-089E-45E9-A28A-E78F9F4A872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3BF315-0BA9-48BD-B9ED-A8115DD5D658}" type="datetime1">
              <a:rPr lang="en-US" smtClean="0"/>
              <a:pPr/>
              <a:t>4/1/2014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273082-089E-45E9-A28A-E78F9F4A872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5AB766-F7E9-4FD0-B896-E0159E64BDC7}" type="datetime1">
              <a:rPr lang="en-US" smtClean="0"/>
              <a:pPr/>
              <a:t>4/1/2014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273082-089E-45E9-A28A-E78F9F4A872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3663DC-A240-41B7-BC81-5FB10B564B75}" type="datetime1">
              <a:rPr lang="en-US" smtClean="0"/>
              <a:pPr/>
              <a:t>4/1/2014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273082-089E-45E9-A28A-E78F9F4A872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AE4F70-F013-4E61-8039-FA7B8AA99ABC}" type="datetime1">
              <a:rPr lang="en-US" smtClean="0"/>
              <a:pPr/>
              <a:t>4/1/2014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273082-089E-45E9-A28A-E78F9F4A872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CB9A4E-3585-4A41-BC77-41F23B350AFC}" type="datetime1">
              <a:rPr lang="en-US" smtClean="0"/>
              <a:pPr/>
              <a:t>4/1/2014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5273082-089E-45E9-A28A-E78F9F4A872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AE9411-6A59-466C-BF2B-02ADB995EE23}" type="datetime1">
              <a:rPr lang="en-US" smtClean="0"/>
              <a:pPr/>
              <a:t>4/1/2014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5273082-089E-45E9-A28A-E78F9F4A872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2393D6-1B4C-4CEC-AF7A-B24C82B47B70}" type="datetime1">
              <a:rPr lang="en-US" smtClean="0"/>
              <a:pPr/>
              <a:t>4/1/2014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5273082-089E-45E9-A28A-E78F9F4A872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3FCFCA-2B7B-479E-AF89-3F2385E1083B}" type="datetime1">
              <a:rPr lang="en-US" smtClean="0"/>
              <a:pPr/>
              <a:t>4/1/2014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5273082-089E-45E9-A28A-E78F9F4A872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1E5E0F-1F16-44B8-A1D9-FC1479E935F7}" type="datetime1">
              <a:rPr lang="en-US" smtClean="0"/>
              <a:pPr/>
              <a:t>4/1/2014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5273082-089E-45E9-A28A-E78F9F4A872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4BCB1F-5891-4FB1-8574-912C37D11749}" type="datetime1">
              <a:rPr lang="en-US" smtClean="0"/>
              <a:pPr/>
              <a:t>4/1/2014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5273082-089E-45E9-A28A-E78F9F4A872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3DECEF-9E26-44C2-9C18-DA0ABFF9207F}" type="datetime1">
              <a:rPr lang="en-US" smtClean="0"/>
              <a:pPr/>
              <a:t>4/1/2014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273082-089E-45E9-A28A-E78F9F4A872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9.emf"/></Relationships>
</file>

<file path=ppt/slides/_rels/slide2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3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t>City of Baltimore</a:t>
            </a:r>
            <a:br>
              <a:rPr lang="en-US" b="1" dirty="0" smtClean="0"/>
            </a:br>
            <a:r>
              <a:rPr lang="en-US" b="1" dirty="0" smtClean="0"/>
              <a:t>Fiscal 2015 Preliminary Budget Plan</a:t>
            </a:r>
            <a:endParaRPr lang="en-US" b="1" dirty="0"/>
          </a:p>
        </p:txBody>
      </p:sp>
      <p:sp>
        <p:nvSpPr>
          <p:cNvPr id="3" name="Subtitle 2"/>
          <p:cNvSpPr>
            <a:spLocks noGrp="1"/>
          </p:cNvSpPr>
          <p:nvPr>
            <p:ph type="subTitle" idx="1"/>
          </p:nvPr>
        </p:nvSpPr>
        <p:spPr>
          <a:xfrm>
            <a:off x="1371600" y="3886200"/>
            <a:ext cx="6400800" cy="2514600"/>
          </a:xfrm>
        </p:spPr>
        <p:txBody>
          <a:bodyPr/>
          <a:lstStyle/>
          <a:p>
            <a:endParaRPr lang="en-US" sz="2400" dirty="0" smtClean="0"/>
          </a:p>
          <a:p>
            <a:endParaRPr lang="en-US" sz="2400" dirty="0" smtClean="0"/>
          </a:p>
          <a:p>
            <a:r>
              <a:rPr lang="en-US" sz="2400" dirty="0" smtClean="0"/>
              <a:t>April 1</a:t>
            </a:r>
            <a:r>
              <a:rPr lang="en-US" sz="2400" baseline="30000" dirty="0" smtClean="0"/>
              <a:t>st</a:t>
            </a:r>
            <a:r>
              <a:rPr lang="en-US" sz="2400" dirty="0" smtClean="0"/>
              <a:t>, 2014</a:t>
            </a:r>
          </a:p>
          <a:p>
            <a:endParaRPr lang="en-US" sz="2400" dirty="0" smtClean="0"/>
          </a:p>
          <a:p>
            <a:r>
              <a:rPr lang="en-US" sz="2400" dirty="0" smtClean="0"/>
              <a:t>Department of Finance</a:t>
            </a:r>
          </a:p>
          <a:p>
            <a:endParaRPr lang="en-US" sz="2400" dirty="0"/>
          </a:p>
        </p:txBody>
      </p:sp>
      <p:pic>
        <p:nvPicPr>
          <p:cNvPr id="4" name="Picture 3" descr="Csp3.GIF"/>
          <p:cNvPicPr>
            <a:picLocks noChangeAspect="1"/>
          </p:cNvPicPr>
          <p:nvPr/>
        </p:nvPicPr>
        <p:blipFill>
          <a:blip r:embed="rId2" cstate="print"/>
          <a:stretch>
            <a:fillRect/>
          </a:stretch>
        </p:blipFill>
        <p:spPr>
          <a:xfrm>
            <a:off x="152400" y="381000"/>
            <a:ext cx="1026679" cy="1371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1981200"/>
            <a:ext cx="7772400" cy="1362075"/>
          </a:xfrm>
        </p:spPr>
        <p:txBody>
          <a:bodyPr/>
          <a:lstStyle/>
          <a:p>
            <a:r>
              <a:rPr lang="en-US" dirty="0" smtClean="0"/>
              <a:t>TEN YEAR FINANCIAL PLAN UPDATE</a:t>
            </a:r>
            <a:endParaRPr lang="en-US" dirty="0"/>
          </a:p>
        </p:txBody>
      </p:sp>
      <p:sp>
        <p:nvSpPr>
          <p:cNvPr id="4" name="Slide Number Placeholder 3"/>
          <p:cNvSpPr>
            <a:spLocks noGrp="1"/>
          </p:cNvSpPr>
          <p:nvPr>
            <p:ph type="sldNum" sz="quarter" idx="12"/>
          </p:nvPr>
        </p:nvSpPr>
        <p:spPr/>
        <p:txBody>
          <a:bodyPr/>
          <a:lstStyle/>
          <a:p>
            <a:fld id="{85273082-089E-45E9-A28A-E78F9F4A8722}" type="slidenum">
              <a:rPr lang="en-US" smtClean="0"/>
              <a:pPr/>
              <a:t>10</a:t>
            </a:fld>
            <a:endParaRPr lang="en-US" dirty="0"/>
          </a:p>
        </p:txBody>
      </p:sp>
      <p:pic>
        <p:nvPicPr>
          <p:cNvPr id="6" name="Picture 5" descr="Csp3.GIF"/>
          <p:cNvPicPr>
            <a:picLocks noChangeAspect="1"/>
          </p:cNvPicPr>
          <p:nvPr/>
        </p:nvPicPr>
        <p:blipFill>
          <a:blip r:embed="rId2" cstate="print"/>
          <a:stretch>
            <a:fillRect/>
          </a:stretch>
        </p:blipFill>
        <p:spPr>
          <a:xfrm>
            <a:off x="152400" y="381000"/>
            <a:ext cx="570377" cy="762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5273082-089E-45E9-A28A-E78F9F4A8722}" type="slidenum">
              <a:rPr lang="en-US" smtClean="0"/>
              <a:pPr/>
              <a:t>11</a:t>
            </a:fld>
            <a:endParaRPr lang="en-US" dirty="0"/>
          </a:p>
        </p:txBody>
      </p:sp>
      <p:grpSp>
        <p:nvGrpSpPr>
          <p:cNvPr id="9" name="Group 8"/>
          <p:cNvGrpSpPr/>
          <p:nvPr/>
        </p:nvGrpSpPr>
        <p:grpSpPr>
          <a:xfrm>
            <a:off x="1752600" y="1600200"/>
            <a:ext cx="5929312" cy="4114800"/>
            <a:chOff x="-286538" y="0"/>
            <a:chExt cx="5324475" cy="3857625"/>
          </a:xfrm>
        </p:grpSpPr>
        <p:grpSp>
          <p:nvGrpSpPr>
            <p:cNvPr id="10" name="Group 9"/>
            <p:cNvGrpSpPr/>
            <p:nvPr/>
          </p:nvGrpSpPr>
          <p:grpSpPr>
            <a:xfrm>
              <a:off x="-286538" y="0"/>
              <a:ext cx="5324475" cy="3857625"/>
              <a:chOff x="-286538" y="0"/>
              <a:chExt cx="5324475" cy="3857625"/>
            </a:xfrm>
          </p:grpSpPr>
          <p:graphicFrame>
            <p:nvGraphicFramePr>
              <p:cNvPr id="13" name="Chart 12"/>
              <p:cNvGraphicFramePr>
                <a:graphicFrameLocks/>
              </p:cNvGraphicFramePr>
              <p:nvPr>
                <p:extLst>
                  <p:ext uri="{D42A27DB-BD31-4B8C-83A1-F6EECF244321}">
                    <p14:modId xmlns:p14="http://schemas.microsoft.com/office/powerpoint/2010/main" val="3354892101"/>
                  </p:ext>
                </p:extLst>
              </p:nvPr>
            </p:nvGraphicFramePr>
            <p:xfrm>
              <a:off x="-286538" y="0"/>
              <a:ext cx="5324475" cy="3857625"/>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6"/>
              <p:cNvSpPr txBox="1"/>
              <p:nvPr/>
            </p:nvSpPr>
            <p:spPr>
              <a:xfrm>
                <a:off x="752476" y="2228851"/>
                <a:ext cx="1924050" cy="695325"/>
              </a:xfrm>
              <a:prstGeom prst="rect">
                <a:avLst/>
              </a:prstGeom>
              <a:solidFill>
                <a:sysClr val="window" lastClr="FFFFFF"/>
              </a:solidFill>
              <a:ln w="9525" cmpd="sng">
                <a:solidFill>
                  <a:sysClr val="window" lastClr="FFFFFF"/>
                </a:solid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Calibri"/>
                  </a:rPr>
                  <a:t>     </a:t>
                </a:r>
                <a:r>
                  <a:rPr kumimoji="0" lang="en-US" sz="1100" b="1" i="0" u="none" strike="noStrike" kern="0" cap="none" spc="0" normalizeH="0" baseline="0" noProof="0" dirty="0">
                    <a:ln>
                      <a:noFill/>
                    </a:ln>
                    <a:solidFill>
                      <a:sysClr val="windowText" lastClr="000000"/>
                    </a:solidFill>
                    <a:effectLst/>
                    <a:uLnTx/>
                    <a:uFillTx/>
                    <a:latin typeface="Calibri"/>
                  </a:rPr>
                  <a:t>  </a:t>
                </a:r>
                <a:r>
                  <a:rPr kumimoji="0" lang="en-US" sz="800" b="1" i="0" u="none" strike="noStrike" kern="0" cap="none" spc="0" normalizeH="0" baseline="0" noProof="0" dirty="0">
                    <a:ln>
                      <a:noFill/>
                    </a:ln>
                    <a:solidFill>
                      <a:sysClr val="windowText" lastClr="000000"/>
                    </a:solidFill>
                    <a:effectLst/>
                    <a:uLnTx/>
                    <a:uFillTx/>
                    <a:latin typeface="Calibri"/>
                  </a:rPr>
                  <a:t>Original Projection</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ysClr val="windowText" lastClr="000000"/>
                    </a:solidFill>
                    <a:effectLst/>
                    <a:uLnTx/>
                    <a:uFillTx/>
                    <a:latin typeface="Calibri"/>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ysClr val="windowText" lastClr="000000"/>
                    </a:solidFill>
                    <a:effectLst/>
                    <a:uLnTx/>
                    <a:uFillTx/>
                    <a:latin typeface="Calibri"/>
                  </a:rPr>
                  <a:t>          Projection with FY14 Initiatives</a:t>
                </a:r>
              </a:p>
            </p:txBody>
          </p:sp>
        </p:grpSp>
        <p:sp>
          <p:nvSpPr>
            <p:cNvPr id="11" name="Rectangle 10"/>
            <p:cNvSpPr/>
            <p:nvPr/>
          </p:nvSpPr>
          <p:spPr>
            <a:xfrm>
              <a:off x="847726" y="2276476"/>
              <a:ext cx="114300" cy="114300"/>
            </a:xfrm>
            <a:prstGeom prst="rect">
              <a:avLst/>
            </a:prstGeom>
            <a:pattFill prst="pct25">
              <a:fgClr>
                <a:srgbClr val="1F497D">
                  <a:lumMod val="20000"/>
                  <a:lumOff val="80000"/>
                </a:srgbClr>
              </a:fgClr>
              <a:bgClr>
                <a:sysClr val="window" lastClr="FFFFFF"/>
              </a:bgClr>
            </a:pattFill>
            <a:ln w="6350" cap="flat" cmpd="sng" algn="ctr">
              <a:solidFill>
                <a:sysClr val="windowText" lastClr="000000"/>
              </a:solid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ysClr val="window" lastClr="FFFFFF"/>
                </a:solidFill>
                <a:effectLst/>
                <a:uLnTx/>
                <a:uFillTx/>
                <a:latin typeface="Calibri"/>
              </a:endParaRPr>
            </a:p>
          </p:txBody>
        </p:sp>
        <p:sp>
          <p:nvSpPr>
            <p:cNvPr id="12" name="Rectangle 11"/>
            <p:cNvSpPr/>
            <p:nvPr/>
          </p:nvSpPr>
          <p:spPr>
            <a:xfrm>
              <a:off x="847726" y="2519363"/>
              <a:ext cx="114300" cy="114300"/>
            </a:xfrm>
            <a:prstGeom prst="rect">
              <a:avLst/>
            </a:prstGeom>
            <a:solidFill>
              <a:schemeClr val="accent1"/>
            </a:solidFill>
            <a:ln w="6350" cap="flat" cmpd="sng" algn="ctr">
              <a:solidFill>
                <a:sysClr val="windowText" lastClr="000000"/>
              </a:solid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ysClr val="window" lastClr="FFFFFF"/>
                </a:solidFill>
                <a:effectLst/>
                <a:uLnTx/>
                <a:uFillTx/>
                <a:latin typeface="Calibri"/>
              </a:endParaRPr>
            </a:p>
          </p:txBody>
        </p:sp>
      </p:grpSp>
      <p:sp>
        <p:nvSpPr>
          <p:cNvPr id="15" name="Title 1"/>
          <p:cNvSpPr txBox="1">
            <a:spLocks/>
          </p:cNvSpPr>
          <p:nvPr/>
        </p:nvSpPr>
        <p:spPr>
          <a:xfrm>
            <a:off x="457200" y="228600"/>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i="1" dirty="0" smtClean="0"/>
              <a:t>Updated Projection: </a:t>
            </a:r>
            <a:br>
              <a:rPr lang="en-US" b="1" i="1" dirty="0" smtClean="0"/>
            </a:br>
            <a:r>
              <a:rPr lang="en-US" b="1" i="1" dirty="0" smtClean="0"/>
              <a:t>Including Fiscal 2014 Initiatives</a:t>
            </a:r>
            <a:endParaRPr lang="en-US" b="1" i="1" dirty="0"/>
          </a:p>
        </p:txBody>
      </p:sp>
      <p:sp>
        <p:nvSpPr>
          <p:cNvPr id="2" name="TextBox 1"/>
          <p:cNvSpPr txBox="1"/>
          <p:nvPr/>
        </p:nvSpPr>
        <p:spPr>
          <a:xfrm>
            <a:off x="304800" y="5562600"/>
            <a:ext cx="8686800" cy="646331"/>
          </a:xfrm>
          <a:prstGeom prst="rect">
            <a:avLst/>
          </a:prstGeom>
          <a:noFill/>
        </p:spPr>
        <p:txBody>
          <a:bodyPr wrap="square" rtlCol="0">
            <a:spAutoFit/>
          </a:bodyPr>
          <a:lstStyle/>
          <a:p>
            <a:pPr algn="ctr"/>
            <a:r>
              <a:rPr lang="en-US" i="1" dirty="0" smtClean="0"/>
              <a:t>Baseline projection reflects health benefit changes and 20 cents by 2020 property tax relief plan</a:t>
            </a:r>
            <a:endParaRPr lang="en-US" i="1" dirty="0"/>
          </a:p>
        </p:txBody>
      </p:sp>
    </p:spTree>
    <p:extLst>
      <p:ext uri="{BB962C8B-B14F-4D97-AF65-F5344CB8AC3E}">
        <p14:creationId xmlns:p14="http://schemas.microsoft.com/office/powerpoint/2010/main" val="3976820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Changes vs. 10-Year Plan</a:t>
            </a:r>
          </a:p>
        </p:txBody>
      </p:sp>
      <p:sp>
        <p:nvSpPr>
          <p:cNvPr id="3" name="Content Placeholder 2"/>
          <p:cNvSpPr>
            <a:spLocks noGrp="1"/>
          </p:cNvSpPr>
          <p:nvPr>
            <p:ph idx="1"/>
          </p:nvPr>
        </p:nvSpPr>
        <p:spPr/>
        <p:txBody>
          <a:bodyPr/>
          <a:lstStyle/>
          <a:p>
            <a:pPr marL="0" indent="0">
              <a:buNone/>
            </a:pPr>
            <a:r>
              <a:rPr lang="en-US" dirty="0"/>
              <a:t>10-Year Plan Cumulative </a:t>
            </a:r>
            <a:r>
              <a:rPr lang="en-US" dirty="0" smtClean="0"/>
              <a:t>Gap	</a:t>
            </a:r>
            <a:r>
              <a:rPr lang="en-US" dirty="0" smtClean="0">
                <a:solidFill>
                  <a:srgbClr val="C00000"/>
                </a:solidFill>
              </a:rPr>
              <a:t>($745M)</a:t>
            </a:r>
          </a:p>
          <a:p>
            <a:pPr marL="0" indent="0">
              <a:buNone/>
            </a:pPr>
            <a:r>
              <a:rPr lang="en-US" dirty="0" smtClean="0"/>
              <a:t>Initiatives Completed			$395M</a:t>
            </a:r>
          </a:p>
          <a:p>
            <a:pPr marL="0" indent="0">
              <a:buNone/>
            </a:pPr>
            <a:r>
              <a:rPr lang="en-US" dirty="0" smtClean="0"/>
              <a:t>Expenditure </a:t>
            </a:r>
            <a:r>
              <a:rPr lang="en-US" dirty="0"/>
              <a:t>Baseline </a:t>
            </a:r>
            <a:r>
              <a:rPr lang="en-US" dirty="0" smtClean="0"/>
              <a:t>Change	</a:t>
            </a:r>
            <a:r>
              <a:rPr lang="en-US" dirty="0" smtClean="0">
                <a:solidFill>
                  <a:srgbClr val="C00000"/>
                </a:solidFill>
              </a:rPr>
              <a:t>($137M)</a:t>
            </a:r>
          </a:p>
          <a:p>
            <a:pPr marL="0" indent="0">
              <a:buNone/>
            </a:pPr>
            <a:r>
              <a:rPr lang="en-US" dirty="0" smtClean="0"/>
              <a:t>Revenue </a:t>
            </a:r>
            <a:r>
              <a:rPr lang="en-US" dirty="0"/>
              <a:t>Baseline </a:t>
            </a:r>
            <a:r>
              <a:rPr lang="en-US" dirty="0" smtClean="0"/>
              <a:t>Change		</a:t>
            </a:r>
            <a:r>
              <a:rPr lang="en-US" u="sng" dirty="0" smtClean="0"/>
              <a:t>$  15M</a:t>
            </a:r>
          </a:p>
          <a:p>
            <a:pPr marL="0" indent="0">
              <a:buNone/>
            </a:pPr>
            <a:r>
              <a:rPr lang="en-US" b="1" dirty="0" smtClean="0"/>
              <a:t>Current </a:t>
            </a:r>
            <a:r>
              <a:rPr lang="en-US" b="1" dirty="0"/>
              <a:t>Cumulative </a:t>
            </a:r>
            <a:r>
              <a:rPr lang="en-US" b="1" dirty="0" smtClean="0"/>
              <a:t>Gap		</a:t>
            </a:r>
            <a:r>
              <a:rPr lang="en-US" b="1" dirty="0" smtClean="0">
                <a:solidFill>
                  <a:srgbClr val="C00000"/>
                </a:solidFill>
              </a:rPr>
              <a:t>($473M</a:t>
            </a:r>
            <a:r>
              <a:rPr lang="en-US" b="1" dirty="0">
                <a:solidFill>
                  <a:srgbClr val="C00000"/>
                </a:solidFill>
              </a:rPr>
              <a:t>)</a:t>
            </a:r>
          </a:p>
          <a:p>
            <a:pPr marL="114300" indent="0">
              <a:buNone/>
            </a:pPr>
            <a:endParaRPr lang="en-US" dirty="0"/>
          </a:p>
        </p:txBody>
      </p:sp>
      <p:sp>
        <p:nvSpPr>
          <p:cNvPr id="6" name="Slide Number Placeholder 5"/>
          <p:cNvSpPr>
            <a:spLocks noGrp="1"/>
          </p:cNvSpPr>
          <p:nvPr>
            <p:ph type="sldNum" sz="quarter" idx="12"/>
          </p:nvPr>
        </p:nvSpPr>
        <p:spPr/>
        <p:txBody>
          <a:bodyPr/>
          <a:lstStyle/>
          <a:p>
            <a:fld id="{F7886C9C-DC18-4195-8FD5-A50AA931D419}" type="slidenum">
              <a:rPr lang="en-US" smtClean="0"/>
              <a:pPr/>
              <a:t>12</a:t>
            </a:fld>
            <a:endParaRPr lang="en-US" dirty="0"/>
          </a:p>
        </p:txBody>
      </p:sp>
    </p:spTree>
    <p:extLst>
      <p:ext uri="{BB962C8B-B14F-4D97-AF65-F5344CB8AC3E}">
        <p14:creationId xmlns:p14="http://schemas.microsoft.com/office/powerpoint/2010/main" val="35369171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10-Year Plan Initiatives Completed in Fiscal 2014</a:t>
            </a:r>
            <a:endParaRPr lang="en-US" b="1" i="1" dirty="0"/>
          </a:p>
        </p:txBody>
      </p:sp>
      <p:sp>
        <p:nvSpPr>
          <p:cNvPr id="5" name="Content Placeholder 4"/>
          <p:cNvSpPr>
            <a:spLocks noGrp="1"/>
          </p:cNvSpPr>
          <p:nvPr>
            <p:ph idx="1"/>
          </p:nvPr>
        </p:nvSpPr>
        <p:spPr>
          <a:xfrm>
            <a:off x="457200" y="5334000"/>
            <a:ext cx="7620000" cy="1371600"/>
          </a:xfrm>
        </p:spPr>
        <p:txBody>
          <a:bodyPr>
            <a:noAutofit/>
          </a:bodyPr>
          <a:lstStyle/>
          <a:p>
            <a:pPr lvl="0" algn="just"/>
            <a:r>
              <a:rPr lang="en-US" sz="1250" dirty="0"/>
              <a:t>The Fiscal 2014 budget included a full year of health benefit reform savings that were initiated in Fiscal 2013.</a:t>
            </a:r>
          </a:p>
          <a:p>
            <a:pPr lvl="0" algn="just"/>
            <a:r>
              <a:rPr lang="en-US" sz="1250" dirty="0"/>
              <a:t>The Fiscal 2014 budget included a 2% pay raise for all employees.</a:t>
            </a:r>
          </a:p>
          <a:p>
            <a:pPr lvl="0" algn="just"/>
            <a:r>
              <a:rPr lang="en-US" sz="1250" dirty="0"/>
              <a:t>The Fiscal 2014 budget included an additional installment of tax reduction as part of the Mayor’s 20 Cents by 2020 plan.</a:t>
            </a:r>
          </a:p>
          <a:p>
            <a:pPr lvl="0" algn="just"/>
            <a:r>
              <a:rPr lang="en-US" sz="1250" dirty="0"/>
              <a:t>The ERS Reform initiative includes </a:t>
            </a:r>
            <a:r>
              <a:rPr lang="en-US" sz="1250" dirty="0" smtClean="0"/>
              <a:t>a new pension plan for future employees, </a:t>
            </a:r>
            <a:r>
              <a:rPr lang="en-US" sz="1250" dirty="0"/>
              <a:t>which is still pending before City Council</a:t>
            </a:r>
            <a:r>
              <a:rPr lang="en-US" sz="1250" dirty="0" smtClean="0"/>
              <a:t>.</a:t>
            </a:r>
            <a:endParaRPr lang="en-US" sz="1250" dirty="0"/>
          </a:p>
        </p:txBody>
      </p:sp>
      <p:sp>
        <p:nvSpPr>
          <p:cNvPr id="6" name="Slide Number Placeholder 5"/>
          <p:cNvSpPr>
            <a:spLocks noGrp="1"/>
          </p:cNvSpPr>
          <p:nvPr>
            <p:ph type="sldNum" sz="quarter" idx="12"/>
          </p:nvPr>
        </p:nvSpPr>
        <p:spPr/>
        <p:txBody>
          <a:bodyPr/>
          <a:lstStyle/>
          <a:p>
            <a:fld id="{F7886C9C-DC18-4195-8FD5-A50AA931D419}" type="slidenum">
              <a:rPr lang="en-US" smtClean="0"/>
              <a:pPr/>
              <a:t>13</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4037766679"/>
              </p:ext>
            </p:extLst>
          </p:nvPr>
        </p:nvGraphicFramePr>
        <p:xfrm>
          <a:off x="1219200" y="1600200"/>
          <a:ext cx="6883267" cy="3578332"/>
        </p:xfrm>
        <a:graphic>
          <a:graphicData uri="http://schemas.openxmlformats.org/drawingml/2006/table">
            <a:tbl>
              <a:tblPr>
                <a:tableStyleId>{00A15C55-8517-42AA-B614-E9B94910E393}</a:tableStyleId>
              </a:tblPr>
              <a:tblGrid>
                <a:gridCol w="3810903"/>
                <a:gridCol w="982726"/>
                <a:gridCol w="999391"/>
                <a:gridCol w="1090247"/>
              </a:tblGrid>
              <a:tr h="650666">
                <a:tc gridSpan="4">
                  <a:txBody>
                    <a:bodyPr/>
                    <a:lstStyle/>
                    <a:p>
                      <a:pPr algn="ctr" fontAlgn="t"/>
                      <a:r>
                        <a:rPr lang="en-US" sz="1600" b="1" i="0" u="none" strike="noStrike" dirty="0" smtClean="0">
                          <a:solidFill>
                            <a:schemeClr val="bg1">
                              <a:lumMod val="95000"/>
                            </a:schemeClr>
                          </a:solidFill>
                          <a:effectLst/>
                          <a:latin typeface="Arial"/>
                        </a:rPr>
                        <a:t>10-Year</a:t>
                      </a:r>
                      <a:r>
                        <a:rPr lang="en-US" sz="1600" b="1" i="0" u="none" strike="noStrike" baseline="0" dirty="0" smtClean="0">
                          <a:solidFill>
                            <a:schemeClr val="bg1">
                              <a:lumMod val="95000"/>
                            </a:schemeClr>
                          </a:solidFill>
                          <a:effectLst/>
                          <a:latin typeface="Arial"/>
                        </a:rPr>
                        <a:t> Plan Initiatives: Completed</a:t>
                      </a:r>
                    </a:p>
                    <a:p>
                      <a:pPr algn="ctr" fontAlgn="t"/>
                      <a:r>
                        <a:rPr lang="en-US" sz="1100" b="1" i="1" u="none" strike="noStrike" baseline="0" dirty="0" smtClean="0">
                          <a:solidFill>
                            <a:schemeClr val="bg1">
                              <a:lumMod val="95000"/>
                            </a:schemeClr>
                          </a:solidFill>
                          <a:effectLst/>
                          <a:latin typeface="Arial"/>
                        </a:rPr>
                        <a:t>(In $ Millions)</a:t>
                      </a:r>
                    </a:p>
                    <a:p>
                      <a:pPr algn="ctr" fontAlgn="t"/>
                      <a:endParaRPr lang="en-US" sz="1200" b="1" i="1" u="none" strike="noStrike" dirty="0">
                        <a:solidFill>
                          <a:schemeClr val="bg1">
                            <a:lumMod val="95000"/>
                          </a:schemeClr>
                        </a:solidFill>
                        <a:effectLst/>
                        <a:latin typeface="Arial"/>
                      </a:endParaRPr>
                    </a:p>
                  </a:txBody>
                  <a:tcPr marL="9525" marR="9525" marT="9525" marB="0">
                    <a:solidFill>
                      <a:schemeClr val="tx2"/>
                    </a:solidFill>
                  </a:tcPr>
                </a:tc>
                <a:tc hMerge="1">
                  <a:txBody>
                    <a:bodyPr/>
                    <a:lstStyle/>
                    <a:p>
                      <a:pPr algn="ctr" fontAlgn="t"/>
                      <a:endParaRPr lang="en-US" sz="1400" b="1" i="0" u="none" strike="noStrike" dirty="0">
                        <a:solidFill>
                          <a:schemeClr val="tx2">
                            <a:lumMod val="20000"/>
                            <a:lumOff val="80000"/>
                          </a:schemeClr>
                        </a:solidFill>
                        <a:effectLst/>
                        <a:latin typeface="Arial"/>
                      </a:endParaRPr>
                    </a:p>
                  </a:txBody>
                  <a:tcPr marL="9525" marR="9525" marT="9525" marB="0">
                    <a:solidFill>
                      <a:schemeClr val="accent4">
                        <a:lumMod val="50000"/>
                      </a:schemeClr>
                    </a:solidFill>
                  </a:tcPr>
                </a:tc>
                <a:tc hMerge="1">
                  <a:txBody>
                    <a:bodyPr/>
                    <a:lstStyle/>
                    <a:p>
                      <a:pPr algn="ctr" fontAlgn="t"/>
                      <a:endParaRPr lang="en-US" sz="1400" b="1" i="0" u="none" strike="noStrike" dirty="0">
                        <a:solidFill>
                          <a:schemeClr val="tx2">
                            <a:lumMod val="20000"/>
                            <a:lumOff val="80000"/>
                          </a:schemeClr>
                        </a:solidFill>
                        <a:effectLst/>
                        <a:latin typeface="Arial"/>
                      </a:endParaRPr>
                    </a:p>
                  </a:txBody>
                  <a:tcPr marL="9525" marR="9525" marT="9525" marB="0">
                    <a:solidFill>
                      <a:schemeClr val="accent4">
                        <a:lumMod val="50000"/>
                      </a:schemeClr>
                    </a:solidFill>
                  </a:tcPr>
                </a:tc>
                <a:tc hMerge="1">
                  <a:txBody>
                    <a:bodyPr/>
                    <a:lstStyle/>
                    <a:p>
                      <a:pPr algn="ctr" fontAlgn="t"/>
                      <a:endParaRPr lang="en-US" sz="1400" b="1" i="0" u="none" strike="noStrike" dirty="0">
                        <a:solidFill>
                          <a:schemeClr val="tx2">
                            <a:lumMod val="20000"/>
                            <a:lumOff val="80000"/>
                          </a:schemeClr>
                        </a:solidFill>
                        <a:effectLst/>
                        <a:latin typeface="Arial"/>
                      </a:endParaRPr>
                    </a:p>
                  </a:txBody>
                  <a:tcPr marL="9525" marR="9525" marT="9525" marB="0">
                    <a:solidFill>
                      <a:schemeClr val="accent4">
                        <a:lumMod val="50000"/>
                      </a:schemeClr>
                    </a:solidFill>
                  </a:tcPr>
                </a:tc>
              </a:tr>
              <a:tr h="263734">
                <a:tc>
                  <a:txBody>
                    <a:bodyPr/>
                    <a:lstStyle/>
                    <a:p>
                      <a:pPr algn="l" fontAlgn="t"/>
                      <a:endParaRPr lang="en-US" sz="1400" b="1" i="0" u="none" strike="noStrike" dirty="0">
                        <a:solidFill>
                          <a:srgbClr val="000000"/>
                        </a:solidFill>
                        <a:effectLst/>
                        <a:latin typeface="Arial"/>
                      </a:endParaRPr>
                    </a:p>
                  </a:txBody>
                  <a:tcPr marL="9525" marR="9525" marT="9525" marB="0">
                    <a:solidFill>
                      <a:schemeClr val="accent2"/>
                    </a:solidFill>
                  </a:tcPr>
                </a:tc>
                <a:tc>
                  <a:txBody>
                    <a:bodyPr/>
                    <a:lstStyle/>
                    <a:p>
                      <a:pPr algn="ctr" fontAlgn="t"/>
                      <a:r>
                        <a:rPr lang="en-US" sz="1400" b="1" u="none" strike="noStrike" dirty="0">
                          <a:solidFill>
                            <a:schemeClr val="tx2">
                              <a:lumMod val="20000"/>
                              <a:lumOff val="80000"/>
                            </a:schemeClr>
                          </a:solidFill>
                          <a:effectLst/>
                        </a:rPr>
                        <a:t>10-Year Plan</a:t>
                      </a:r>
                      <a:endParaRPr lang="en-US" sz="1400" b="1" i="0" u="none" strike="noStrike" dirty="0">
                        <a:solidFill>
                          <a:schemeClr val="tx2">
                            <a:lumMod val="20000"/>
                            <a:lumOff val="80000"/>
                          </a:schemeClr>
                        </a:solidFill>
                        <a:effectLst/>
                        <a:latin typeface="Arial"/>
                      </a:endParaRPr>
                    </a:p>
                  </a:txBody>
                  <a:tcPr marL="9525" marR="9525" marT="9525" marB="0">
                    <a:solidFill>
                      <a:schemeClr val="accent2"/>
                    </a:solidFill>
                  </a:tcPr>
                </a:tc>
                <a:tc>
                  <a:txBody>
                    <a:bodyPr/>
                    <a:lstStyle/>
                    <a:p>
                      <a:pPr algn="ctr" fontAlgn="t"/>
                      <a:r>
                        <a:rPr lang="en-US" sz="1400" b="1" u="none" strike="noStrike" dirty="0">
                          <a:solidFill>
                            <a:schemeClr val="tx2">
                              <a:lumMod val="20000"/>
                              <a:lumOff val="80000"/>
                            </a:schemeClr>
                          </a:solidFill>
                          <a:effectLst/>
                        </a:rPr>
                        <a:t>Current</a:t>
                      </a:r>
                      <a:endParaRPr lang="en-US" sz="1400" b="1" i="0" u="none" strike="noStrike" dirty="0">
                        <a:solidFill>
                          <a:schemeClr val="tx2">
                            <a:lumMod val="20000"/>
                            <a:lumOff val="80000"/>
                          </a:schemeClr>
                        </a:solidFill>
                        <a:effectLst/>
                        <a:latin typeface="Arial"/>
                      </a:endParaRPr>
                    </a:p>
                  </a:txBody>
                  <a:tcPr marL="9525" marR="9525" marT="9525" marB="0">
                    <a:solidFill>
                      <a:schemeClr val="accent2"/>
                    </a:solidFill>
                  </a:tcPr>
                </a:tc>
                <a:tc>
                  <a:txBody>
                    <a:bodyPr/>
                    <a:lstStyle/>
                    <a:p>
                      <a:pPr algn="ctr" fontAlgn="t"/>
                      <a:r>
                        <a:rPr lang="en-US" sz="1400" b="1" u="none" strike="noStrike" dirty="0">
                          <a:solidFill>
                            <a:schemeClr val="tx2">
                              <a:lumMod val="20000"/>
                              <a:lumOff val="80000"/>
                            </a:schemeClr>
                          </a:solidFill>
                          <a:effectLst/>
                        </a:rPr>
                        <a:t>Difference</a:t>
                      </a:r>
                      <a:endParaRPr lang="en-US" sz="1400" b="1" i="0" u="none" strike="noStrike" dirty="0">
                        <a:solidFill>
                          <a:schemeClr val="tx2">
                            <a:lumMod val="20000"/>
                            <a:lumOff val="80000"/>
                          </a:schemeClr>
                        </a:solidFill>
                        <a:effectLst/>
                        <a:latin typeface="Arial"/>
                      </a:endParaRPr>
                    </a:p>
                  </a:txBody>
                  <a:tcPr marL="9525" marR="9525" marT="9525" marB="0">
                    <a:solidFill>
                      <a:schemeClr val="accent2"/>
                    </a:solidFill>
                  </a:tcPr>
                </a:tc>
              </a:tr>
              <a:tr h="297535">
                <a:tc>
                  <a:txBody>
                    <a:bodyPr/>
                    <a:lstStyle/>
                    <a:p>
                      <a:pPr algn="l" fontAlgn="t"/>
                      <a:r>
                        <a:rPr lang="en-US" sz="1400" i="0" u="none" strike="noStrike" dirty="0">
                          <a:solidFill>
                            <a:schemeClr val="tx2"/>
                          </a:solidFill>
                          <a:effectLst/>
                        </a:rPr>
                        <a:t>Fire Shift</a:t>
                      </a:r>
                      <a:endParaRPr lang="en-US" sz="1400" b="0" i="0" u="none" strike="noStrike" dirty="0">
                        <a:solidFill>
                          <a:schemeClr val="tx2"/>
                        </a:solidFill>
                        <a:effectLst/>
                        <a:latin typeface="Arial"/>
                      </a:endParaRPr>
                    </a:p>
                  </a:txBody>
                  <a:tcPr marL="9525" marR="9525" marT="9525" marB="0">
                    <a:solidFill>
                      <a:schemeClr val="bg1">
                        <a:lumMod val="95000"/>
                      </a:schemeClr>
                    </a:solidFill>
                  </a:tcPr>
                </a:tc>
                <a:tc>
                  <a:txBody>
                    <a:bodyPr/>
                    <a:lstStyle/>
                    <a:p>
                      <a:pPr algn="r" fontAlgn="t"/>
                      <a:r>
                        <a:rPr lang="en-US" sz="1400" u="none" strike="noStrike" dirty="0" smtClean="0">
                          <a:effectLst/>
                        </a:rPr>
                        <a:t>121.4</a:t>
                      </a:r>
                      <a:endParaRPr lang="en-US" sz="1400" b="0" i="0" u="none" strike="noStrike" dirty="0">
                        <a:solidFill>
                          <a:srgbClr val="000000"/>
                        </a:solidFill>
                        <a:effectLst/>
                        <a:latin typeface="Arial"/>
                      </a:endParaRPr>
                    </a:p>
                  </a:txBody>
                  <a:tcPr marL="9525" marR="9525" marT="9525" marB="0">
                    <a:solidFill>
                      <a:schemeClr val="bg1">
                        <a:lumMod val="95000"/>
                      </a:schemeClr>
                    </a:solidFill>
                  </a:tcPr>
                </a:tc>
                <a:tc>
                  <a:txBody>
                    <a:bodyPr/>
                    <a:lstStyle/>
                    <a:p>
                      <a:pPr algn="r" fontAlgn="t"/>
                      <a:r>
                        <a:rPr lang="en-US" sz="1400" u="none" strike="noStrike" dirty="0">
                          <a:effectLst/>
                        </a:rPr>
                        <a:t>72.3</a:t>
                      </a:r>
                      <a:endParaRPr lang="en-US" sz="1400" b="0" i="0" u="none" strike="noStrike" dirty="0">
                        <a:solidFill>
                          <a:srgbClr val="000000"/>
                        </a:solidFill>
                        <a:effectLst/>
                        <a:latin typeface="Arial"/>
                      </a:endParaRPr>
                    </a:p>
                  </a:txBody>
                  <a:tcPr marL="9525" marR="9525" marT="9525" marB="0">
                    <a:solidFill>
                      <a:schemeClr val="bg1">
                        <a:lumMod val="95000"/>
                      </a:schemeClr>
                    </a:solidFill>
                  </a:tcPr>
                </a:tc>
                <a:tc>
                  <a:txBody>
                    <a:bodyPr/>
                    <a:lstStyle/>
                    <a:p>
                      <a:pPr algn="r" fontAlgn="t"/>
                      <a:r>
                        <a:rPr lang="en-US" sz="1400" u="none" strike="noStrike" dirty="0">
                          <a:solidFill>
                            <a:srgbClr val="C00000"/>
                          </a:solidFill>
                          <a:effectLst/>
                        </a:rPr>
                        <a:t>-49.1</a:t>
                      </a:r>
                      <a:endParaRPr lang="en-US" sz="1400" b="0" i="0" u="none" strike="noStrike" dirty="0">
                        <a:solidFill>
                          <a:srgbClr val="C00000"/>
                        </a:solidFill>
                        <a:effectLst/>
                        <a:latin typeface="Arial"/>
                      </a:endParaRPr>
                    </a:p>
                  </a:txBody>
                  <a:tcPr marL="9525" marR="9525" marT="9525" marB="0">
                    <a:solidFill>
                      <a:schemeClr val="bg1">
                        <a:lumMod val="95000"/>
                      </a:schemeClr>
                    </a:solidFill>
                  </a:tcPr>
                </a:tc>
              </a:tr>
              <a:tr h="297535">
                <a:tc>
                  <a:txBody>
                    <a:bodyPr/>
                    <a:lstStyle/>
                    <a:p>
                      <a:pPr algn="l" fontAlgn="t"/>
                      <a:r>
                        <a:rPr lang="en-US" sz="1400" i="0" u="none" strike="noStrike" dirty="0">
                          <a:solidFill>
                            <a:schemeClr val="tx2"/>
                          </a:solidFill>
                          <a:effectLst/>
                        </a:rPr>
                        <a:t>ERS Reform</a:t>
                      </a:r>
                      <a:endParaRPr lang="en-US" sz="1400" b="0" i="0" u="none" strike="noStrike" dirty="0">
                        <a:solidFill>
                          <a:schemeClr val="tx2"/>
                        </a:solidFill>
                        <a:effectLst/>
                        <a:latin typeface="Arial"/>
                      </a:endParaRPr>
                    </a:p>
                  </a:txBody>
                  <a:tcPr marL="9525" marR="9525" marT="9525" marB="0">
                    <a:solidFill>
                      <a:schemeClr val="bg1">
                        <a:lumMod val="95000"/>
                      </a:schemeClr>
                    </a:solidFill>
                  </a:tcPr>
                </a:tc>
                <a:tc>
                  <a:txBody>
                    <a:bodyPr/>
                    <a:lstStyle/>
                    <a:p>
                      <a:pPr algn="r" fontAlgn="t"/>
                      <a:r>
                        <a:rPr lang="en-US" sz="1400" u="none" strike="noStrike" dirty="0" smtClean="0">
                          <a:effectLst/>
                        </a:rPr>
                        <a:t>153.4</a:t>
                      </a:r>
                      <a:endParaRPr lang="en-US" sz="1400" b="0" i="0" u="none" strike="noStrike" dirty="0">
                        <a:solidFill>
                          <a:srgbClr val="000000"/>
                        </a:solidFill>
                        <a:effectLst/>
                        <a:latin typeface="Arial"/>
                      </a:endParaRPr>
                    </a:p>
                  </a:txBody>
                  <a:tcPr marL="9525" marR="9525" marT="9525" marB="0">
                    <a:solidFill>
                      <a:schemeClr val="bg1">
                        <a:lumMod val="95000"/>
                      </a:schemeClr>
                    </a:solidFill>
                  </a:tcPr>
                </a:tc>
                <a:tc>
                  <a:txBody>
                    <a:bodyPr/>
                    <a:lstStyle/>
                    <a:p>
                      <a:pPr algn="r" fontAlgn="t"/>
                      <a:r>
                        <a:rPr lang="en-US" sz="1400" u="none" strike="noStrike" dirty="0">
                          <a:effectLst/>
                        </a:rPr>
                        <a:t>80.5</a:t>
                      </a:r>
                      <a:endParaRPr lang="en-US" sz="1400" b="0" i="0" u="none" strike="noStrike" dirty="0">
                        <a:solidFill>
                          <a:srgbClr val="000000"/>
                        </a:solidFill>
                        <a:effectLst/>
                        <a:latin typeface="Arial"/>
                      </a:endParaRPr>
                    </a:p>
                  </a:txBody>
                  <a:tcPr marL="9525" marR="9525" marT="9525" marB="0">
                    <a:solidFill>
                      <a:schemeClr val="bg1">
                        <a:lumMod val="95000"/>
                      </a:schemeClr>
                    </a:solidFill>
                  </a:tcPr>
                </a:tc>
                <a:tc>
                  <a:txBody>
                    <a:bodyPr/>
                    <a:lstStyle/>
                    <a:p>
                      <a:pPr algn="r" fontAlgn="t"/>
                      <a:r>
                        <a:rPr lang="en-US" sz="1400" u="none" strike="noStrike" dirty="0">
                          <a:solidFill>
                            <a:srgbClr val="C00000"/>
                          </a:solidFill>
                          <a:effectLst/>
                        </a:rPr>
                        <a:t>-72.9</a:t>
                      </a:r>
                      <a:endParaRPr lang="en-US" sz="1400" b="0" i="0" u="none" strike="noStrike" dirty="0">
                        <a:solidFill>
                          <a:srgbClr val="C00000"/>
                        </a:solidFill>
                        <a:effectLst/>
                        <a:latin typeface="Arial"/>
                      </a:endParaRPr>
                    </a:p>
                  </a:txBody>
                  <a:tcPr marL="9525" marR="9525" marT="9525" marB="0">
                    <a:solidFill>
                      <a:schemeClr val="bg1">
                        <a:lumMod val="95000"/>
                      </a:schemeClr>
                    </a:solidFill>
                  </a:tcPr>
                </a:tc>
              </a:tr>
              <a:tr h="297535">
                <a:tc>
                  <a:txBody>
                    <a:bodyPr/>
                    <a:lstStyle/>
                    <a:p>
                      <a:pPr algn="l" fontAlgn="t"/>
                      <a:r>
                        <a:rPr lang="en-US" sz="1400" i="0" u="none" strike="noStrike" dirty="0">
                          <a:solidFill>
                            <a:schemeClr val="tx2"/>
                          </a:solidFill>
                          <a:effectLst/>
                        </a:rPr>
                        <a:t>Dependent Audit</a:t>
                      </a:r>
                      <a:endParaRPr lang="en-US" sz="1400" b="0" i="0" u="none" strike="noStrike" dirty="0">
                        <a:solidFill>
                          <a:schemeClr val="tx2"/>
                        </a:solidFill>
                        <a:effectLst/>
                        <a:latin typeface="Arial"/>
                      </a:endParaRPr>
                    </a:p>
                  </a:txBody>
                  <a:tcPr marL="9525" marR="9525" marT="9525" marB="0">
                    <a:solidFill>
                      <a:schemeClr val="bg1">
                        <a:lumMod val="95000"/>
                      </a:schemeClr>
                    </a:solidFill>
                  </a:tcPr>
                </a:tc>
                <a:tc>
                  <a:txBody>
                    <a:bodyPr/>
                    <a:lstStyle/>
                    <a:p>
                      <a:pPr algn="r" fontAlgn="t"/>
                      <a:r>
                        <a:rPr lang="en-US" sz="1400" u="none" strike="noStrike" dirty="0" smtClean="0">
                          <a:effectLst/>
                        </a:rPr>
                        <a:t>29.0</a:t>
                      </a:r>
                      <a:endParaRPr lang="en-US" sz="1400" b="0" i="0" u="none" strike="noStrike" dirty="0">
                        <a:solidFill>
                          <a:srgbClr val="000000"/>
                        </a:solidFill>
                        <a:effectLst/>
                        <a:latin typeface="Arial"/>
                      </a:endParaRPr>
                    </a:p>
                  </a:txBody>
                  <a:tcPr marL="9525" marR="9525" marT="9525" marB="0">
                    <a:solidFill>
                      <a:schemeClr val="bg1">
                        <a:lumMod val="95000"/>
                      </a:schemeClr>
                    </a:solidFill>
                  </a:tcPr>
                </a:tc>
                <a:tc>
                  <a:txBody>
                    <a:bodyPr/>
                    <a:lstStyle/>
                    <a:p>
                      <a:pPr algn="r" fontAlgn="t"/>
                      <a:r>
                        <a:rPr lang="en-US" sz="1400" u="none" strike="noStrike" dirty="0">
                          <a:effectLst/>
                        </a:rPr>
                        <a:t>29.0</a:t>
                      </a:r>
                      <a:endParaRPr lang="en-US" sz="1400" b="0" i="0" u="none" strike="noStrike" dirty="0">
                        <a:solidFill>
                          <a:srgbClr val="000000"/>
                        </a:solidFill>
                        <a:effectLst/>
                        <a:latin typeface="Arial"/>
                      </a:endParaRPr>
                    </a:p>
                  </a:txBody>
                  <a:tcPr marL="9525" marR="9525" marT="9525" marB="0">
                    <a:solidFill>
                      <a:schemeClr val="bg1">
                        <a:lumMod val="95000"/>
                      </a:schemeClr>
                    </a:solidFill>
                  </a:tcPr>
                </a:tc>
                <a:tc>
                  <a:txBody>
                    <a:bodyPr/>
                    <a:lstStyle/>
                    <a:p>
                      <a:pPr algn="r" fontAlgn="t"/>
                      <a:r>
                        <a:rPr lang="en-US" sz="1400" u="none" strike="noStrike" dirty="0">
                          <a:effectLst/>
                        </a:rPr>
                        <a:t>0.0</a:t>
                      </a:r>
                      <a:endParaRPr lang="en-US" sz="1400" b="0" i="0" u="none" strike="noStrike" dirty="0">
                        <a:solidFill>
                          <a:srgbClr val="000000"/>
                        </a:solidFill>
                        <a:effectLst/>
                        <a:latin typeface="Arial"/>
                      </a:endParaRPr>
                    </a:p>
                  </a:txBody>
                  <a:tcPr marL="9525" marR="9525" marT="9525" marB="0">
                    <a:solidFill>
                      <a:schemeClr val="bg1">
                        <a:lumMod val="95000"/>
                      </a:schemeClr>
                    </a:solidFill>
                  </a:tcPr>
                </a:tc>
              </a:tr>
              <a:tr h="297535">
                <a:tc>
                  <a:txBody>
                    <a:bodyPr/>
                    <a:lstStyle/>
                    <a:p>
                      <a:pPr algn="l" fontAlgn="t"/>
                      <a:r>
                        <a:rPr lang="en-US" sz="1400" i="0" u="none" strike="noStrike" dirty="0" smtClean="0">
                          <a:solidFill>
                            <a:schemeClr val="tx2"/>
                          </a:solidFill>
                          <a:effectLst/>
                        </a:rPr>
                        <a:t>Fiscal</a:t>
                      </a:r>
                      <a:r>
                        <a:rPr lang="en-US" sz="1400" i="0" u="none" strike="noStrike" baseline="0" dirty="0" smtClean="0">
                          <a:solidFill>
                            <a:schemeClr val="tx2"/>
                          </a:solidFill>
                          <a:effectLst/>
                        </a:rPr>
                        <a:t> 20</a:t>
                      </a:r>
                      <a:r>
                        <a:rPr lang="en-US" sz="1400" i="0" u="none" strike="noStrike" dirty="0" smtClean="0">
                          <a:solidFill>
                            <a:schemeClr val="tx2"/>
                          </a:solidFill>
                          <a:effectLst/>
                        </a:rPr>
                        <a:t>14 </a:t>
                      </a:r>
                      <a:r>
                        <a:rPr lang="en-US" sz="1400" i="0" u="none" strike="noStrike" dirty="0">
                          <a:solidFill>
                            <a:schemeClr val="tx2"/>
                          </a:solidFill>
                          <a:effectLst/>
                        </a:rPr>
                        <a:t>Revenue Package</a:t>
                      </a:r>
                      <a:endParaRPr lang="en-US" sz="1400" b="0" i="0" u="none" strike="noStrike" dirty="0">
                        <a:solidFill>
                          <a:schemeClr val="tx2"/>
                        </a:solidFill>
                        <a:effectLst/>
                        <a:latin typeface="Arial"/>
                      </a:endParaRPr>
                    </a:p>
                  </a:txBody>
                  <a:tcPr marL="9525" marR="9525" marT="9525" marB="0">
                    <a:solidFill>
                      <a:schemeClr val="bg1">
                        <a:lumMod val="95000"/>
                      </a:schemeClr>
                    </a:solidFill>
                  </a:tcPr>
                </a:tc>
                <a:tc>
                  <a:txBody>
                    <a:bodyPr/>
                    <a:lstStyle/>
                    <a:p>
                      <a:pPr algn="r" fontAlgn="t"/>
                      <a:r>
                        <a:rPr lang="en-US" sz="1400" u="none" strike="noStrike" dirty="0">
                          <a:effectLst/>
                        </a:rPr>
                        <a:t>33.2</a:t>
                      </a:r>
                      <a:endParaRPr lang="en-US" sz="1400" b="0" i="0" u="none" strike="noStrike" dirty="0">
                        <a:solidFill>
                          <a:srgbClr val="000000"/>
                        </a:solidFill>
                        <a:effectLst/>
                        <a:latin typeface="Arial"/>
                      </a:endParaRPr>
                    </a:p>
                  </a:txBody>
                  <a:tcPr marL="9525" marR="9525" marT="9525" marB="0">
                    <a:solidFill>
                      <a:schemeClr val="bg1">
                        <a:lumMod val="95000"/>
                      </a:schemeClr>
                    </a:solidFill>
                  </a:tcPr>
                </a:tc>
                <a:tc>
                  <a:txBody>
                    <a:bodyPr/>
                    <a:lstStyle/>
                    <a:p>
                      <a:pPr algn="r" fontAlgn="t"/>
                      <a:r>
                        <a:rPr lang="en-US" sz="1400" u="none" strike="noStrike" dirty="0">
                          <a:effectLst/>
                        </a:rPr>
                        <a:t>39.5</a:t>
                      </a:r>
                      <a:endParaRPr lang="en-US" sz="1400" b="0" i="0" u="none" strike="noStrike" dirty="0">
                        <a:solidFill>
                          <a:srgbClr val="000000"/>
                        </a:solidFill>
                        <a:effectLst/>
                        <a:latin typeface="Arial"/>
                      </a:endParaRPr>
                    </a:p>
                  </a:txBody>
                  <a:tcPr marL="9525" marR="9525" marT="9525" marB="0">
                    <a:solidFill>
                      <a:schemeClr val="bg1">
                        <a:lumMod val="95000"/>
                      </a:schemeClr>
                    </a:solidFill>
                  </a:tcPr>
                </a:tc>
                <a:tc>
                  <a:txBody>
                    <a:bodyPr/>
                    <a:lstStyle/>
                    <a:p>
                      <a:pPr algn="r" fontAlgn="t"/>
                      <a:r>
                        <a:rPr lang="en-US" sz="1400" u="none" strike="noStrike" dirty="0">
                          <a:effectLst/>
                        </a:rPr>
                        <a:t>6.3</a:t>
                      </a:r>
                      <a:endParaRPr lang="en-US" sz="1400" b="0" i="0" u="none" strike="noStrike" dirty="0">
                        <a:solidFill>
                          <a:srgbClr val="000000"/>
                        </a:solidFill>
                        <a:effectLst/>
                        <a:latin typeface="Arial"/>
                      </a:endParaRPr>
                    </a:p>
                  </a:txBody>
                  <a:tcPr marL="9525" marR="9525" marT="9525" marB="0">
                    <a:solidFill>
                      <a:schemeClr val="bg1">
                        <a:lumMod val="95000"/>
                      </a:schemeClr>
                    </a:solidFill>
                  </a:tcPr>
                </a:tc>
              </a:tr>
              <a:tr h="262182">
                <a:tc>
                  <a:txBody>
                    <a:bodyPr/>
                    <a:lstStyle/>
                    <a:p>
                      <a:pPr algn="l" fontAlgn="t"/>
                      <a:r>
                        <a:rPr lang="en-US" sz="1400" i="0" u="none" strike="noStrike" dirty="0" smtClean="0">
                          <a:solidFill>
                            <a:schemeClr val="tx2"/>
                          </a:solidFill>
                          <a:effectLst/>
                        </a:rPr>
                        <a:t>Storm</a:t>
                      </a:r>
                      <a:r>
                        <a:rPr lang="en-US" sz="1400" i="0" u="none" strike="noStrike" baseline="0" dirty="0" smtClean="0">
                          <a:solidFill>
                            <a:schemeClr val="tx2"/>
                          </a:solidFill>
                          <a:effectLst/>
                        </a:rPr>
                        <a:t> W</a:t>
                      </a:r>
                      <a:r>
                        <a:rPr lang="en-US" sz="1400" i="0" u="none" strike="noStrike" dirty="0" smtClean="0">
                          <a:solidFill>
                            <a:schemeClr val="tx2"/>
                          </a:solidFill>
                          <a:effectLst/>
                        </a:rPr>
                        <a:t>ater Fee (net </a:t>
                      </a:r>
                      <a:r>
                        <a:rPr lang="en-US" sz="1400" i="0" u="none" strike="noStrike" dirty="0">
                          <a:solidFill>
                            <a:schemeClr val="tx2"/>
                          </a:solidFill>
                          <a:effectLst/>
                        </a:rPr>
                        <a:t>of </a:t>
                      </a:r>
                      <a:r>
                        <a:rPr lang="en-US" sz="1400" i="0" u="none" strike="noStrike" dirty="0" smtClean="0">
                          <a:solidFill>
                            <a:schemeClr val="tx2"/>
                          </a:solidFill>
                          <a:effectLst/>
                        </a:rPr>
                        <a:t>property </a:t>
                      </a:r>
                      <a:r>
                        <a:rPr lang="en-US" sz="1400" i="0" u="none" strike="noStrike" dirty="0">
                          <a:solidFill>
                            <a:schemeClr val="tx2"/>
                          </a:solidFill>
                          <a:effectLst/>
                        </a:rPr>
                        <a:t>tax)</a:t>
                      </a:r>
                      <a:endParaRPr lang="en-US" sz="1400" b="0" i="0" u="none" strike="noStrike" dirty="0">
                        <a:solidFill>
                          <a:schemeClr val="tx2"/>
                        </a:solidFill>
                        <a:effectLst/>
                        <a:latin typeface="Arial"/>
                      </a:endParaRPr>
                    </a:p>
                  </a:txBody>
                  <a:tcPr marL="9525" marR="9525" marT="9525" marB="0">
                    <a:solidFill>
                      <a:schemeClr val="bg1">
                        <a:lumMod val="95000"/>
                      </a:schemeClr>
                    </a:solidFill>
                  </a:tcPr>
                </a:tc>
                <a:tc>
                  <a:txBody>
                    <a:bodyPr/>
                    <a:lstStyle/>
                    <a:p>
                      <a:pPr algn="r" fontAlgn="t"/>
                      <a:r>
                        <a:rPr lang="en-US" sz="1400" u="none" strike="noStrike" dirty="0">
                          <a:effectLst/>
                        </a:rPr>
                        <a:t>53.3</a:t>
                      </a:r>
                      <a:endParaRPr lang="en-US" sz="1400" b="0" i="0" u="none" strike="noStrike" dirty="0">
                        <a:solidFill>
                          <a:srgbClr val="000000"/>
                        </a:solidFill>
                        <a:effectLst/>
                        <a:latin typeface="Arial"/>
                      </a:endParaRPr>
                    </a:p>
                  </a:txBody>
                  <a:tcPr marL="9525" marR="9525" marT="9525" marB="0">
                    <a:solidFill>
                      <a:schemeClr val="bg1">
                        <a:lumMod val="95000"/>
                      </a:schemeClr>
                    </a:solidFill>
                  </a:tcPr>
                </a:tc>
                <a:tc>
                  <a:txBody>
                    <a:bodyPr/>
                    <a:lstStyle/>
                    <a:p>
                      <a:pPr algn="r" fontAlgn="t"/>
                      <a:r>
                        <a:rPr lang="en-US" sz="1400" u="none" strike="noStrike" dirty="0">
                          <a:effectLst/>
                        </a:rPr>
                        <a:t>39.3</a:t>
                      </a:r>
                      <a:endParaRPr lang="en-US" sz="1400" b="0" i="0" u="none" strike="noStrike" dirty="0">
                        <a:solidFill>
                          <a:srgbClr val="000000"/>
                        </a:solidFill>
                        <a:effectLst/>
                        <a:latin typeface="Arial"/>
                      </a:endParaRPr>
                    </a:p>
                  </a:txBody>
                  <a:tcPr marL="9525" marR="9525" marT="9525" marB="0">
                    <a:solidFill>
                      <a:schemeClr val="bg1">
                        <a:lumMod val="95000"/>
                      </a:schemeClr>
                    </a:solidFill>
                  </a:tcPr>
                </a:tc>
                <a:tc>
                  <a:txBody>
                    <a:bodyPr/>
                    <a:lstStyle/>
                    <a:p>
                      <a:pPr algn="r" fontAlgn="t"/>
                      <a:r>
                        <a:rPr lang="en-US" sz="1400" u="none" strike="noStrike" dirty="0">
                          <a:solidFill>
                            <a:srgbClr val="C00000"/>
                          </a:solidFill>
                          <a:effectLst/>
                        </a:rPr>
                        <a:t>-14.0</a:t>
                      </a:r>
                      <a:endParaRPr lang="en-US" sz="1400" b="0" i="0" u="none" strike="noStrike" dirty="0">
                        <a:solidFill>
                          <a:srgbClr val="C00000"/>
                        </a:solidFill>
                        <a:effectLst/>
                        <a:latin typeface="Arial"/>
                      </a:endParaRPr>
                    </a:p>
                  </a:txBody>
                  <a:tcPr marL="9525" marR="9525" marT="9525" marB="0">
                    <a:solidFill>
                      <a:schemeClr val="bg1">
                        <a:lumMod val="95000"/>
                      </a:schemeClr>
                    </a:solidFill>
                  </a:tcPr>
                </a:tc>
              </a:tr>
              <a:tr h="246309">
                <a:tc>
                  <a:txBody>
                    <a:bodyPr/>
                    <a:lstStyle/>
                    <a:p>
                      <a:pPr algn="l" fontAlgn="t"/>
                      <a:r>
                        <a:rPr lang="en-US" sz="1400" i="0" u="none" strike="noStrike" dirty="0">
                          <a:solidFill>
                            <a:schemeClr val="tx2"/>
                          </a:solidFill>
                          <a:effectLst/>
                        </a:rPr>
                        <a:t>BCPS City Services Transfer</a:t>
                      </a:r>
                      <a:endParaRPr lang="en-US" sz="1400" b="0" i="0" u="none" strike="noStrike" dirty="0">
                        <a:solidFill>
                          <a:schemeClr val="tx2"/>
                        </a:solidFill>
                        <a:effectLst/>
                        <a:latin typeface="Arial"/>
                      </a:endParaRPr>
                    </a:p>
                  </a:txBody>
                  <a:tcPr marL="9525" marR="9525" marT="9525" marB="0">
                    <a:solidFill>
                      <a:schemeClr val="bg1">
                        <a:lumMod val="95000"/>
                      </a:schemeClr>
                    </a:solidFill>
                  </a:tcPr>
                </a:tc>
                <a:tc>
                  <a:txBody>
                    <a:bodyPr/>
                    <a:lstStyle/>
                    <a:p>
                      <a:pPr algn="r" fontAlgn="t"/>
                      <a:r>
                        <a:rPr lang="en-US" sz="1400" u="none" strike="noStrike" dirty="0">
                          <a:effectLst/>
                        </a:rPr>
                        <a:t>9.0</a:t>
                      </a:r>
                      <a:endParaRPr lang="en-US" sz="1400" b="0" i="0" u="none" strike="noStrike" dirty="0">
                        <a:solidFill>
                          <a:srgbClr val="000000"/>
                        </a:solidFill>
                        <a:effectLst/>
                        <a:latin typeface="Arial"/>
                      </a:endParaRPr>
                    </a:p>
                  </a:txBody>
                  <a:tcPr marL="9525" marR="9525" marT="9525" marB="0">
                    <a:solidFill>
                      <a:schemeClr val="bg1">
                        <a:lumMod val="95000"/>
                      </a:schemeClr>
                    </a:solidFill>
                  </a:tcPr>
                </a:tc>
                <a:tc>
                  <a:txBody>
                    <a:bodyPr/>
                    <a:lstStyle/>
                    <a:p>
                      <a:pPr algn="r" fontAlgn="t"/>
                      <a:r>
                        <a:rPr lang="en-US" sz="1400" u="none" strike="noStrike" dirty="0">
                          <a:effectLst/>
                        </a:rPr>
                        <a:t>0.0</a:t>
                      </a:r>
                      <a:endParaRPr lang="en-US" sz="1400" b="0" i="0" u="none" strike="noStrike" dirty="0">
                        <a:solidFill>
                          <a:srgbClr val="000000"/>
                        </a:solidFill>
                        <a:effectLst/>
                        <a:latin typeface="Arial"/>
                      </a:endParaRPr>
                    </a:p>
                  </a:txBody>
                  <a:tcPr marL="9525" marR="9525" marT="9525" marB="0">
                    <a:solidFill>
                      <a:schemeClr val="bg1">
                        <a:lumMod val="95000"/>
                      </a:schemeClr>
                    </a:solidFill>
                  </a:tcPr>
                </a:tc>
                <a:tc>
                  <a:txBody>
                    <a:bodyPr/>
                    <a:lstStyle/>
                    <a:p>
                      <a:pPr algn="r" fontAlgn="t"/>
                      <a:r>
                        <a:rPr lang="en-US" sz="1400" u="none" strike="noStrike" dirty="0">
                          <a:solidFill>
                            <a:srgbClr val="C00000"/>
                          </a:solidFill>
                          <a:effectLst/>
                        </a:rPr>
                        <a:t>-9.0</a:t>
                      </a:r>
                      <a:endParaRPr lang="en-US" sz="1400" b="0" i="0" u="none" strike="noStrike" dirty="0">
                        <a:solidFill>
                          <a:srgbClr val="C00000"/>
                        </a:solidFill>
                        <a:effectLst/>
                        <a:latin typeface="Arial"/>
                      </a:endParaRPr>
                    </a:p>
                  </a:txBody>
                  <a:tcPr marL="9525" marR="9525" marT="9525" marB="0">
                    <a:solidFill>
                      <a:schemeClr val="bg1">
                        <a:lumMod val="95000"/>
                      </a:schemeClr>
                    </a:solidFill>
                  </a:tcPr>
                </a:tc>
              </a:tr>
              <a:tr h="297535">
                <a:tc>
                  <a:txBody>
                    <a:bodyPr/>
                    <a:lstStyle/>
                    <a:p>
                      <a:pPr algn="l" fontAlgn="t"/>
                      <a:r>
                        <a:rPr lang="en-US" sz="1400" i="0" u="none" strike="noStrike" dirty="0" smtClean="0">
                          <a:solidFill>
                            <a:schemeClr val="tx2"/>
                          </a:solidFill>
                          <a:effectLst/>
                        </a:rPr>
                        <a:t>Retiree pharmacy changes</a:t>
                      </a:r>
                      <a:endParaRPr lang="en-US" sz="1400" b="0" i="0" u="none" strike="noStrike" dirty="0">
                        <a:solidFill>
                          <a:schemeClr val="tx2"/>
                        </a:solidFill>
                        <a:effectLst/>
                        <a:latin typeface="Arial"/>
                      </a:endParaRPr>
                    </a:p>
                  </a:txBody>
                  <a:tcPr marL="9525" marR="9525" marT="9525" marB="0">
                    <a:solidFill>
                      <a:schemeClr val="bg1">
                        <a:lumMod val="95000"/>
                      </a:schemeClr>
                    </a:solidFill>
                  </a:tcPr>
                </a:tc>
                <a:tc>
                  <a:txBody>
                    <a:bodyPr/>
                    <a:lstStyle/>
                    <a:p>
                      <a:pPr algn="r" fontAlgn="t"/>
                      <a:r>
                        <a:rPr lang="en-US" sz="1400" u="none" strike="noStrike" dirty="0">
                          <a:effectLst/>
                        </a:rPr>
                        <a:t>87.3</a:t>
                      </a:r>
                      <a:endParaRPr lang="en-US" sz="1400" b="0" i="0" u="none" strike="noStrike" dirty="0">
                        <a:solidFill>
                          <a:srgbClr val="000000"/>
                        </a:solidFill>
                        <a:effectLst/>
                        <a:latin typeface="Arial"/>
                      </a:endParaRPr>
                    </a:p>
                  </a:txBody>
                  <a:tcPr marL="9525" marR="9525" marT="9525" marB="0">
                    <a:solidFill>
                      <a:schemeClr val="bg1">
                        <a:lumMod val="95000"/>
                      </a:schemeClr>
                    </a:solidFill>
                  </a:tcPr>
                </a:tc>
                <a:tc>
                  <a:txBody>
                    <a:bodyPr/>
                    <a:lstStyle/>
                    <a:p>
                      <a:pPr algn="r" fontAlgn="t"/>
                      <a:r>
                        <a:rPr lang="en-US" sz="1400" u="none" strike="noStrike" dirty="0">
                          <a:effectLst/>
                        </a:rPr>
                        <a:t>87.3</a:t>
                      </a:r>
                      <a:endParaRPr lang="en-US" sz="1400" b="0" i="0" u="none" strike="noStrike" dirty="0">
                        <a:solidFill>
                          <a:srgbClr val="000000"/>
                        </a:solidFill>
                        <a:effectLst/>
                        <a:latin typeface="Arial"/>
                      </a:endParaRPr>
                    </a:p>
                  </a:txBody>
                  <a:tcPr marL="9525" marR="9525" marT="9525" marB="0">
                    <a:solidFill>
                      <a:schemeClr val="bg1">
                        <a:lumMod val="95000"/>
                      </a:schemeClr>
                    </a:solidFill>
                  </a:tcPr>
                </a:tc>
                <a:tc>
                  <a:txBody>
                    <a:bodyPr/>
                    <a:lstStyle/>
                    <a:p>
                      <a:pPr algn="r" fontAlgn="t"/>
                      <a:r>
                        <a:rPr lang="en-US" sz="1400" u="none" strike="noStrike" dirty="0">
                          <a:effectLst/>
                        </a:rPr>
                        <a:t>0.0</a:t>
                      </a:r>
                      <a:endParaRPr lang="en-US" sz="1400" b="0" i="0" u="none" strike="noStrike" dirty="0">
                        <a:solidFill>
                          <a:srgbClr val="000000"/>
                        </a:solidFill>
                        <a:effectLst/>
                        <a:latin typeface="Arial"/>
                      </a:endParaRPr>
                    </a:p>
                  </a:txBody>
                  <a:tcPr marL="9525" marR="9525" marT="9525" marB="0">
                    <a:solidFill>
                      <a:schemeClr val="bg1">
                        <a:lumMod val="95000"/>
                      </a:schemeClr>
                    </a:solidFill>
                  </a:tcPr>
                </a:tc>
              </a:tr>
              <a:tr h="297535">
                <a:tc>
                  <a:txBody>
                    <a:bodyPr/>
                    <a:lstStyle/>
                    <a:p>
                      <a:pPr algn="l" fontAlgn="t"/>
                      <a:r>
                        <a:rPr lang="en-US" sz="1400" i="0" u="none" strike="noStrike" dirty="0">
                          <a:solidFill>
                            <a:schemeClr val="tx2"/>
                          </a:solidFill>
                          <a:effectLst/>
                        </a:rPr>
                        <a:t>Other</a:t>
                      </a:r>
                      <a:endParaRPr lang="en-US" sz="1400" b="0" i="0" u="none" strike="noStrike" dirty="0">
                        <a:solidFill>
                          <a:schemeClr val="tx2"/>
                        </a:solidFill>
                        <a:effectLst/>
                        <a:latin typeface="Arial"/>
                      </a:endParaRPr>
                    </a:p>
                  </a:txBody>
                  <a:tcPr marL="9525" marR="9525" marT="9525" marB="0">
                    <a:solidFill>
                      <a:schemeClr val="bg1">
                        <a:lumMod val="95000"/>
                      </a:schemeClr>
                    </a:solidFill>
                  </a:tcPr>
                </a:tc>
                <a:tc>
                  <a:txBody>
                    <a:bodyPr/>
                    <a:lstStyle/>
                    <a:p>
                      <a:pPr algn="r" fontAlgn="t"/>
                      <a:r>
                        <a:rPr lang="en-US" sz="1400" u="none" strike="noStrike" dirty="0">
                          <a:effectLst/>
                        </a:rPr>
                        <a:t>47.5</a:t>
                      </a:r>
                      <a:endParaRPr lang="en-US" sz="1400" b="0" i="0" u="none" strike="noStrike" dirty="0">
                        <a:solidFill>
                          <a:srgbClr val="000000"/>
                        </a:solidFill>
                        <a:effectLst/>
                        <a:latin typeface="Arial"/>
                      </a:endParaRPr>
                    </a:p>
                  </a:txBody>
                  <a:tcPr marL="9525" marR="9525" marT="9525" marB="0">
                    <a:solidFill>
                      <a:schemeClr val="bg1">
                        <a:lumMod val="95000"/>
                      </a:schemeClr>
                    </a:solidFill>
                  </a:tcPr>
                </a:tc>
                <a:tc>
                  <a:txBody>
                    <a:bodyPr/>
                    <a:lstStyle/>
                    <a:p>
                      <a:pPr algn="r" fontAlgn="t"/>
                      <a:r>
                        <a:rPr lang="en-US" sz="1400" u="none" strike="noStrike" dirty="0">
                          <a:effectLst/>
                        </a:rPr>
                        <a:t>47.5</a:t>
                      </a:r>
                      <a:endParaRPr lang="en-US" sz="1400" b="0" i="0" u="none" strike="noStrike" dirty="0">
                        <a:solidFill>
                          <a:srgbClr val="000000"/>
                        </a:solidFill>
                        <a:effectLst/>
                        <a:latin typeface="Arial"/>
                      </a:endParaRPr>
                    </a:p>
                  </a:txBody>
                  <a:tcPr marL="9525" marR="9525" marT="9525" marB="0">
                    <a:solidFill>
                      <a:schemeClr val="bg1">
                        <a:lumMod val="95000"/>
                      </a:schemeClr>
                    </a:solidFill>
                  </a:tcPr>
                </a:tc>
                <a:tc>
                  <a:txBody>
                    <a:bodyPr/>
                    <a:lstStyle/>
                    <a:p>
                      <a:pPr algn="r" fontAlgn="t"/>
                      <a:r>
                        <a:rPr lang="en-US" sz="1400" u="none" strike="noStrike" dirty="0">
                          <a:effectLst/>
                        </a:rPr>
                        <a:t>0.0</a:t>
                      </a:r>
                      <a:endParaRPr lang="en-US" sz="1400" b="0" i="0" u="none" strike="noStrike" dirty="0">
                        <a:solidFill>
                          <a:srgbClr val="000000"/>
                        </a:solidFill>
                        <a:effectLst/>
                        <a:latin typeface="Arial"/>
                      </a:endParaRPr>
                    </a:p>
                  </a:txBody>
                  <a:tcPr marL="9525" marR="9525" marT="9525" marB="0">
                    <a:solidFill>
                      <a:schemeClr val="bg1">
                        <a:lumMod val="95000"/>
                      </a:schemeClr>
                    </a:solidFill>
                  </a:tcPr>
                </a:tc>
              </a:tr>
              <a:tr h="72696">
                <a:tc gridSpan="4">
                  <a:txBody>
                    <a:bodyPr/>
                    <a:lstStyle/>
                    <a:p>
                      <a:pPr algn="l" fontAlgn="t"/>
                      <a:endParaRPr lang="en-US" sz="300" b="1" i="0" u="none" strike="noStrike" dirty="0">
                        <a:solidFill>
                          <a:srgbClr val="000000"/>
                        </a:solidFill>
                        <a:effectLst/>
                        <a:latin typeface="Arial"/>
                      </a:endParaRPr>
                    </a:p>
                  </a:txBody>
                  <a:tcPr marL="9525" marR="9525" marT="9525" marB="0">
                    <a:solidFill>
                      <a:schemeClr val="accent2"/>
                    </a:solidFill>
                  </a:tcPr>
                </a:tc>
                <a:tc hMerge="1">
                  <a:txBody>
                    <a:bodyPr/>
                    <a:lstStyle/>
                    <a:p>
                      <a:pPr algn="ctr" fontAlgn="t"/>
                      <a:endParaRPr lang="en-US" sz="1400" b="1" i="0" u="none" strike="noStrike" dirty="0">
                        <a:solidFill>
                          <a:srgbClr val="000000"/>
                        </a:solidFill>
                        <a:effectLst/>
                        <a:latin typeface="Arial"/>
                      </a:endParaRPr>
                    </a:p>
                  </a:txBody>
                  <a:tcPr marL="9525" marR="9525" marT="9525" marB="0">
                    <a:solidFill>
                      <a:schemeClr val="accent1"/>
                    </a:solidFill>
                  </a:tcPr>
                </a:tc>
                <a:tc hMerge="1">
                  <a:txBody>
                    <a:bodyPr/>
                    <a:lstStyle/>
                    <a:p>
                      <a:pPr algn="ctr" fontAlgn="t"/>
                      <a:endParaRPr lang="en-US" sz="1400" b="1" i="0" u="none" strike="noStrike" dirty="0">
                        <a:solidFill>
                          <a:srgbClr val="000000"/>
                        </a:solidFill>
                        <a:effectLst/>
                        <a:latin typeface="Arial"/>
                      </a:endParaRPr>
                    </a:p>
                  </a:txBody>
                  <a:tcPr marL="9525" marR="9525" marT="9525" marB="0">
                    <a:solidFill>
                      <a:schemeClr val="accent1"/>
                    </a:solidFill>
                  </a:tcPr>
                </a:tc>
                <a:tc hMerge="1">
                  <a:txBody>
                    <a:bodyPr/>
                    <a:lstStyle/>
                    <a:p>
                      <a:pPr algn="ctr" fontAlgn="t"/>
                      <a:endParaRPr lang="en-US" sz="1400" b="1" i="0" u="none" strike="noStrike" dirty="0">
                        <a:solidFill>
                          <a:srgbClr val="C00000"/>
                        </a:solidFill>
                        <a:effectLst/>
                        <a:latin typeface="Arial"/>
                      </a:endParaRPr>
                    </a:p>
                  </a:txBody>
                  <a:tcPr marL="9525" marR="9525" marT="9525" marB="0">
                    <a:solidFill>
                      <a:schemeClr val="accent1"/>
                    </a:solidFill>
                  </a:tcPr>
                </a:tc>
              </a:tr>
              <a:tr h="297535">
                <a:tc>
                  <a:txBody>
                    <a:bodyPr/>
                    <a:lstStyle/>
                    <a:p>
                      <a:pPr algn="l" fontAlgn="t"/>
                      <a:r>
                        <a:rPr lang="en-US" sz="1600" b="1" u="none" strike="noStrike" dirty="0">
                          <a:solidFill>
                            <a:schemeClr val="tx2"/>
                          </a:solidFill>
                          <a:effectLst/>
                        </a:rPr>
                        <a:t>Total</a:t>
                      </a:r>
                      <a:endParaRPr lang="en-US" sz="1600" b="1" i="0" u="none" strike="noStrike" dirty="0">
                        <a:solidFill>
                          <a:schemeClr val="tx2"/>
                        </a:solidFill>
                        <a:effectLst/>
                        <a:latin typeface="Arial"/>
                      </a:endParaRPr>
                    </a:p>
                  </a:txBody>
                  <a:tcPr marL="9525" marR="9525" marT="9525" marB="0">
                    <a:solidFill>
                      <a:schemeClr val="bg1">
                        <a:lumMod val="95000"/>
                      </a:schemeClr>
                    </a:solidFill>
                  </a:tcPr>
                </a:tc>
                <a:tc>
                  <a:txBody>
                    <a:bodyPr/>
                    <a:lstStyle/>
                    <a:p>
                      <a:pPr algn="r" fontAlgn="t"/>
                      <a:r>
                        <a:rPr lang="en-US" sz="1600" b="1" u="none" strike="noStrike" dirty="0" smtClean="0">
                          <a:solidFill>
                            <a:schemeClr val="tx2"/>
                          </a:solidFill>
                          <a:effectLst/>
                        </a:rPr>
                        <a:t>$534.0</a:t>
                      </a:r>
                      <a:endParaRPr lang="en-US" sz="1600" b="1" i="0" u="none" strike="noStrike" dirty="0">
                        <a:solidFill>
                          <a:schemeClr val="tx2"/>
                        </a:solidFill>
                        <a:effectLst/>
                        <a:latin typeface="Arial"/>
                      </a:endParaRPr>
                    </a:p>
                  </a:txBody>
                  <a:tcPr marL="9525" marR="9525" marT="9525" marB="0">
                    <a:solidFill>
                      <a:schemeClr val="bg1">
                        <a:lumMod val="95000"/>
                      </a:schemeClr>
                    </a:solidFill>
                  </a:tcPr>
                </a:tc>
                <a:tc>
                  <a:txBody>
                    <a:bodyPr/>
                    <a:lstStyle/>
                    <a:p>
                      <a:pPr algn="r" fontAlgn="t"/>
                      <a:r>
                        <a:rPr lang="en-US" sz="1600" b="1" u="none" strike="noStrike" dirty="0" smtClean="0">
                          <a:solidFill>
                            <a:schemeClr val="tx2"/>
                          </a:solidFill>
                          <a:effectLst/>
                        </a:rPr>
                        <a:t>$395.4</a:t>
                      </a:r>
                      <a:endParaRPr lang="en-US" sz="1600" b="1" i="0" u="none" strike="noStrike" dirty="0">
                        <a:solidFill>
                          <a:schemeClr val="tx2"/>
                        </a:solidFill>
                        <a:effectLst/>
                        <a:latin typeface="Arial"/>
                      </a:endParaRPr>
                    </a:p>
                  </a:txBody>
                  <a:tcPr marL="9525" marR="9525" marT="9525" marB="0">
                    <a:solidFill>
                      <a:schemeClr val="bg1">
                        <a:lumMod val="95000"/>
                      </a:schemeClr>
                    </a:solidFill>
                  </a:tcPr>
                </a:tc>
                <a:tc>
                  <a:txBody>
                    <a:bodyPr/>
                    <a:lstStyle/>
                    <a:p>
                      <a:pPr algn="r" fontAlgn="t"/>
                      <a:r>
                        <a:rPr lang="en-US" sz="1600" b="1" u="none" strike="noStrike" dirty="0" smtClean="0">
                          <a:solidFill>
                            <a:srgbClr val="C00000"/>
                          </a:solidFill>
                          <a:effectLst/>
                        </a:rPr>
                        <a:t>$-</a:t>
                      </a:r>
                      <a:r>
                        <a:rPr lang="en-US" sz="1600" b="1" u="none" strike="noStrike" dirty="0">
                          <a:solidFill>
                            <a:srgbClr val="C00000"/>
                          </a:solidFill>
                          <a:effectLst/>
                        </a:rPr>
                        <a:t>138.6</a:t>
                      </a:r>
                      <a:endParaRPr lang="en-US" sz="1600" b="1" i="0" u="none" strike="noStrike" dirty="0">
                        <a:solidFill>
                          <a:srgbClr val="C00000"/>
                        </a:solidFill>
                        <a:effectLst/>
                        <a:latin typeface="Arial"/>
                      </a:endParaRPr>
                    </a:p>
                  </a:txBody>
                  <a:tcPr marL="9525" marR="9525" marT="9525" marB="0">
                    <a:solidFill>
                      <a:schemeClr val="bg1">
                        <a:lumMod val="95000"/>
                      </a:schemeClr>
                    </a:solidFill>
                  </a:tcPr>
                </a:tc>
              </a:tr>
            </a:tbl>
          </a:graphicData>
        </a:graphic>
      </p:graphicFrame>
    </p:spTree>
    <p:extLst>
      <p:ext uri="{BB962C8B-B14F-4D97-AF65-F5344CB8AC3E}">
        <p14:creationId xmlns:p14="http://schemas.microsoft.com/office/powerpoint/2010/main" val="33309501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Updated Projection: Including Planned Initiatives</a:t>
            </a:r>
            <a:endParaRPr lang="en-US" b="1" i="1" dirty="0"/>
          </a:p>
        </p:txBody>
      </p:sp>
      <p:sp>
        <p:nvSpPr>
          <p:cNvPr id="4" name="Slide Number Placeholder 3"/>
          <p:cNvSpPr>
            <a:spLocks noGrp="1"/>
          </p:cNvSpPr>
          <p:nvPr>
            <p:ph type="sldNum" sz="quarter" idx="12"/>
          </p:nvPr>
        </p:nvSpPr>
        <p:spPr/>
        <p:txBody>
          <a:bodyPr/>
          <a:lstStyle/>
          <a:p>
            <a:fld id="{85273082-089E-45E9-A28A-E78F9F4A8722}" type="slidenum">
              <a:rPr lang="en-US" smtClean="0"/>
              <a:pPr/>
              <a:t>14</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70321940"/>
              </p:ext>
            </p:extLst>
          </p:nvPr>
        </p:nvGraphicFramePr>
        <p:xfrm>
          <a:off x="1447800" y="1600200"/>
          <a:ext cx="6400800" cy="4724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49334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776" y="274638"/>
            <a:ext cx="7964023" cy="1143000"/>
          </a:xfrm>
        </p:spPr>
        <p:txBody>
          <a:bodyPr>
            <a:normAutofit fontScale="90000"/>
          </a:bodyPr>
          <a:lstStyle/>
          <a:p>
            <a:r>
              <a:rPr lang="en-US" b="1" i="1" dirty="0" smtClean="0"/>
              <a:t>Ten-Year Financial Plan:</a:t>
            </a:r>
            <a:br>
              <a:rPr lang="en-US" b="1" i="1" dirty="0" smtClean="0"/>
            </a:br>
            <a:r>
              <a:rPr lang="en-US" b="1" i="1" dirty="0" smtClean="0"/>
              <a:t>Fiscal 2015 and Beyond</a:t>
            </a:r>
            <a:endParaRPr lang="en-US" b="1" i="1" dirty="0"/>
          </a:p>
        </p:txBody>
      </p:sp>
      <p:pic>
        <p:nvPicPr>
          <p:cNvPr id="5"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2590800" y="1447800"/>
            <a:ext cx="3816096" cy="2243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6"/>
          <p:cNvSpPr>
            <a:spLocks noGrp="1"/>
          </p:cNvSpPr>
          <p:nvPr>
            <p:ph sz="half" idx="2"/>
          </p:nvPr>
        </p:nvSpPr>
        <p:spPr>
          <a:xfrm>
            <a:off x="1295400" y="3886200"/>
            <a:ext cx="6553200" cy="2971800"/>
          </a:xfrm>
        </p:spPr>
        <p:txBody>
          <a:bodyPr>
            <a:normAutofit fontScale="85000" lnSpcReduction="20000"/>
          </a:bodyPr>
          <a:lstStyle/>
          <a:p>
            <a:pPr marL="171450" lvl="0" indent="-171450" eaLnBrk="0" fontAlgn="base" hangingPunct="0">
              <a:spcBef>
                <a:spcPct val="0"/>
              </a:spcBef>
              <a:spcAft>
                <a:spcPts val="1200"/>
              </a:spcAft>
              <a:buFont typeface="Arial" charset="0"/>
              <a:buChar char="•"/>
            </a:pPr>
            <a:r>
              <a:rPr lang="en-US" sz="1600" b="1" dirty="0">
                <a:solidFill>
                  <a:srgbClr val="196519"/>
                </a:solidFill>
                <a:latin typeface="Arial" charset="0"/>
              </a:rPr>
              <a:t>Structural Budget Balance:</a:t>
            </a:r>
            <a:r>
              <a:rPr lang="en-US" sz="1600" dirty="0">
                <a:solidFill>
                  <a:srgbClr val="196519"/>
                </a:solidFill>
                <a:latin typeface="Arial" charset="0"/>
              </a:rPr>
              <a:t> </a:t>
            </a:r>
            <a:r>
              <a:rPr lang="en-US" sz="1600" dirty="0">
                <a:latin typeface="Arial" charset="0"/>
              </a:rPr>
              <a:t>A </a:t>
            </a:r>
            <a:r>
              <a:rPr lang="en-US" sz="1600" dirty="0" smtClean="0">
                <a:latin typeface="Arial" charset="0"/>
              </a:rPr>
              <a:t>hybrid pension </a:t>
            </a:r>
            <a:r>
              <a:rPr lang="en-US" sz="1600" dirty="0">
                <a:latin typeface="Arial" charset="0"/>
              </a:rPr>
              <a:t>system for </a:t>
            </a:r>
            <a:r>
              <a:rPr lang="en-US" sz="1600" dirty="0" smtClean="0">
                <a:latin typeface="Arial" charset="0"/>
              </a:rPr>
              <a:t>new sworn </a:t>
            </a:r>
            <a:r>
              <a:rPr lang="en-US" sz="1600" dirty="0">
                <a:latin typeface="Arial" charset="0"/>
              </a:rPr>
              <a:t>Fire and Police </a:t>
            </a:r>
            <a:r>
              <a:rPr lang="en-US" sz="1600" dirty="0" smtClean="0">
                <a:latin typeface="Arial" charset="0"/>
              </a:rPr>
              <a:t>Employees, continued workforce streamlining, VOIP to reduce telephone costs, </a:t>
            </a:r>
            <a:r>
              <a:rPr lang="en-US" sz="1600" dirty="0">
                <a:latin typeface="Arial" charset="0"/>
              </a:rPr>
              <a:t>Fleet </a:t>
            </a:r>
            <a:r>
              <a:rPr lang="en-US" sz="1600" dirty="0" smtClean="0">
                <a:latin typeface="Arial" charset="0"/>
              </a:rPr>
              <a:t>Rightsizing, further changes to health benefit cost-sharing.</a:t>
            </a:r>
          </a:p>
          <a:p>
            <a:pPr marL="171450" lvl="0" indent="-171450" eaLnBrk="0" fontAlgn="base" hangingPunct="0">
              <a:spcBef>
                <a:spcPct val="0"/>
              </a:spcBef>
              <a:spcAft>
                <a:spcPts val="1200"/>
              </a:spcAft>
              <a:buFont typeface="Arial" charset="0"/>
              <a:buChar char="•"/>
            </a:pPr>
            <a:r>
              <a:rPr lang="en-US" sz="1600" b="1" dirty="0" smtClean="0">
                <a:solidFill>
                  <a:srgbClr val="196519"/>
                </a:solidFill>
                <a:latin typeface="Arial" charset="0"/>
              </a:rPr>
              <a:t>Tax </a:t>
            </a:r>
            <a:r>
              <a:rPr lang="en-US" sz="1600" b="1" dirty="0">
                <a:solidFill>
                  <a:srgbClr val="196519"/>
                </a:solidFill>
                <a:latin typeface="Arial" charset="0"/>
              </a:rPr>
              <a:t>Competitiveness: </a:t>
            </a:r>
            <a:r>
              <a:rPr lang="en-US" sz="1600" dirty="0">
                <a:solidFill>
                  <a:srgbClr val="000000"/>
                </a:solidFill>
                <a:latin typeface="Arial" charset="0"/>
              </a:rPr>
              <a:t>Establishment of a Solid Waste </a:t>
            </a:r>
            <a:r>
              <a:rPr lang="en-US" sz="1600" dirty="0" smtClean="0">
                <a:solidFill>
                  <a:srgbClr val="000000"/>
                </a:solidFill>
                <a:latin typeface="Arial" charset="0"/>
              </a:rPr>
              <a:t>Enterprise, renewal of existing </a:t>
            </a:r>
            <a:r>
              <a:rPr lang="en-US" sz="1600" dirty="0">
                <a:solidFill>
                  <a:srgbClr val="000000"/>
                </a:solidFill>
                <a:latin typeface="Arial" charset="0"/>
              </a:rPr>
              <a:t>MOU with City non-profits that offers an equitable approach to sharing the cost of </a:t>
            </a:r>
            <a:r>
              <a:rPr lang="en-US" sz="1600" dirty="0" smtClean="0">
                <a:solidFill>
                  <a:srgbClr val="000000"/>
                </a:solidFill>
                <a:latin typeface="Arial" charset="0"/>
              </a:rPr>
              <a:t>services, property tax reduction beyond 2020.</a:t>
            </a:r>
          </a:p>
          <a:p>
            <a:pPr marL="171450" lvl="0" indent="-171450" eaLnBrk="0" fontAlgn="base" hangingPunct="0">
              <a:spcBef>
                <a:spcPct val="0"/>
              </a:spcBef>
              <a:spcAft>
                <a:spcPts val="1200"/>
              </a:spcAft>
              <a:buFont typeface="Arial" charset="0"/>
              <a:buChar char="•"/>
            </a:pPr>
            <a:r>
              <a:rPr lang="en-US" sz="1600" b="1" dirty="0" smtClean="0">
                <a:solidFill>
                  <a:srgbClr val="196519"/>
                </a:solidFill>
                <a:latin typeface="Arial" charset="0"/>
              </a:rPr>
              <a:t>Infrastructure </a:t>
            </a:r>
            <a:r>
              <a:rPr lang="en-US" sz="1600" b="1" dirty="0">
                <a:solidFill>
                  <a:srgbClr val="196519"/>
                </a:solidFill>
                <a:latin typeface="Arial" charset="0"/>
              </a:rPr>
              <a:t>Investment: </a:t>
            </a:r>
            <a:r>
              <a:rPr lang="en-US" sz="1600" dirty="0" smtClean="0">
                <a:solidFill>
                  <a:srgbClr val="000000"/>
                </a:solidFill>
                <a:latin typeface="Arial" charset="0"/>
              </a:rPr>
              <a:t>Continued PAYGO capital funding above baseline, increased GO Bond issues, extension of country transportation bond borrowing.</a:t>
            </a:r>
            <a:endParaRPr lang="en-US" sz="1600" dirty="0">
              <a:solidFill>
                <a:srgbClr val="000000"/>
              </a:solidFill>
              <a:latin typeface="Arial" charset="0"/>
            </a:endParaRPr>
          </a:p>
          <a:p>
            <a:pPr marL="171450" lvl="0" indent="-171450" eaLnBrk="0" fontAlgn="base" hangingPunct="0">
              <a:spcBef>
                <a:spcPct val="0"/>
              </a:spcBef>
              <a:spcAft>
                <a:spcPts val="600"/>
              </a:spcAft>
              <a:buFont typeface="Arial" charset="0"/>
              <a:buChar char="•"/>
            </a:pPr>
            <a:r>
              <a:rPr lang="en-US" sz="1600" b="1" dirty="0">
                <a:solidFill>
                  <a:srgbClr val="196519"/>
                </a:solidFill>
                <a:latin typeface="Arial" charset="0"/>
              </a:rPr>
              <a:t>Addressing Long-Term Liabilities:  </a:t>
            </a:r>
            <a:r>
              <a:rPr lang="en-US" sz="1600" dirty="0" smtClean="0">
                <a:latin typeface="Arial" charset="0"/>
              </a:rPr>
              <a:t>Increase contribution to the Budget Stabilization Reserve, share retiree health benefit costs with BCPS, continue to rebalance employee compensation</a:t>
            </a:r>
            <a:endParaRPr lang="en-US" sz="1600" dirty="0">
              <a:solidFill>
                <a:srgbClr val="000000"/>
              </a:solidFill>
              <a:latin typeface="Arial" charset="0"/>
            </a:endParaRPr>
          </a:p>
        </p:txBody>
      </p:sp>
      <p:sp>
        <p:nvSpPr>
          <p:cNvPr id="4" name="Slide Number Placeholder 3"/>
          <p:cNvSpPr>
            <a:spLocks noGrp="1"/>
          </p:cNvSpPr>
          <p:nvPr>
            <p:ph type="sldNum" sz="quarter" idx="12"/>
          </p:nvPr>
        </p:nvSpPr>
        <p:spPr/>
        <p:txBody>
          <a:bodyPr/>
          <a:lstStyle/>
          <a:p>
            <a:fld id="{85273082-089E-45E9-A28A-E78F9F4A8722}" type="slidenum">
              <a:rPr lang="en-US" smtClean="0"/>
              <a:pPr/>
              <a:t>15</a:t>
            </a:fld>
            <a:endParaRPr lang="en-US" dirty="0"/>
          </a:p>
        </p:txBody>
      </p:sp>
    </p:spTree>
    <p:extLst>
      <p:ext uri="{BB962C8B-B14F-4D97-AF65-F5344CB8AC3E}">
        <p14:creationId xmlns:p14="http://schemas.microsoft.com/office/powerpoint/2010/main" val="2506971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1" y="76200"/>
            <a:ext cx="7910014" cy="1143000"/>
          </a:xfrm>
        </p:spPr>
        <p:txBody>
          <a:bodyPr>
            <a:normAutofit fontScale="90000"/>
          </a:bodyPr>
          <a:lstStyle/>
          <a:p>
            <a:r>
              <a:rPr lang="en-US" b="1" i="1" dirty="0" smtClean="0"/>
              <a:t>Capital funding falls short of needs</a:t>
            </a:r>
            <a:endParaRPr lang="en-US" b="1" i="1" dirty="0"/>
          </a:p>
        </p:txBody>
      </p:sp>
      <p:sp>
        <p:nvSpPr>
          <p:cNvPr id="3" name="TextBox 2"/>
          <p:cNvSpPr txBox="1"/>
          <p:nvPr/>
        </p:nvSpPr>
        <p:spPr>
          <a:xfrm>
            <a:off x="609600" y="1066800"/>
            <a:ext cx="7696200" cy="646331"/>
          </a:xfrm>
          <a:prstGeom prst="rect">
            <a:avLst/>
          </a:prstGeom>
          <a:noFill/>
          <a:ln>
            <a:noFill/>
          </a:ln>
        </p:spPr>
        <p:txBody>
          <a:bodyPr wrap="square" rtlCol="0">
            <a:spAutoFit/>
          </a:bodyPr>
          <a:lstStyle/>
          <a:p>
            <a:pPr algn="ctr" fontAlgn="base">
              <a:spcBef>
                <a:spcPct val="0"/>
              </a:spcBef>
              <a:spcAft>
                <a:spcPct val="0"/>
              </a:spcAft>
            </a:pPr>
            <a:r>
              <a:rPr lang="en-US" b="1" dirty="0" smtClean="0">
                <a:solidFill>
                  <a:prstClr val="black"/>
                </a:solidFill>
                <a:latin typeface="Arial" charset="0"/>
              </a:rPr>
              <a:t>Planned General Fund capital spending falls $1.1B short of reasonable needs over the next 9 years.</a:t>
            </a:r>
            <a:endParaRPr lang="en-US" b="1" dirty="0">
              <a:solidFill>
                <a:prstClr val="black"/>
              </a:solidFill>
              <a:latin typeface="Arial" charset="0"/>
            </a:endParaRPr>
          </a:p>
        </p:txBody>
      </p:sp>
      <p:sp>
        <p:nvSpPr>
          <p:cNvPr id="5" name="Slide Number Placeholder 4"/>
          <p:cNvSpPr>
            <a:spLocks noGrp="1"/>
          </p:cNvSpPr>
          <p:nvPr>
            <p:ph type="sldNum" sz="quarter" idx="12"/>
          </p:nvPr>
        </p:nvSpPr>
        <p:spPr/>
        <p:txBody>
          <a:bodyPr/>
          <a:lstStyle/>
          <a:p>
            <a:pPr>
              <a:defRPr/>
            </a:pPr>
            <a:fld id="{8F22B809-854A-424B-92A8-A0682609CB73}" type="slidenum">
              <a:rPr lang="fr-CA" smtClean="0">
                <a:solidFill>
                  <a:prstClr val="black"/>
                </a:solidFill>
              </a:rPr>
              <a:pPr>
                <a:defRPr/>
              </a:pPr>
              <a:t>16</a:t>
            </a:fld>
            <a:endParaRPr lang="fr-CA" dirty="0">
              <a:solidFill>
                <a:prstClr val="black"/>
              </a:solidFill>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951" y="1990130"/>
            <a:ext cx="8143875"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269" y="2309289"/>
            <a:ext cx="81153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951" y="3292995"/>
            <a:ext cx="8134350"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296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10-Year Plan Initiatives: </a:t>
            </a:r>
            <a:br>
              <a:rPr lang="en-US" b="1" i="1" dirty="0" smtClean="0"/>
            </a:br>
            <a:r>
              <a:rPr lang="en-US" b="1" i="1" dirty="0" smtClean="0"/>
              <a:t>Annual PAYGO funding</a:t>
            </a:r>
            <a:endParaRPr lang="en-US" b="1" i="1" dirty="0"/>
          </a:p>
        </p:txBody>
      </p:sp>
      <p:sp>
        <p:nvSpPr>
          <p:cNvPr id="3" name="Slide Number Placeholder 2"/>
          <p:cNvSpPr>
            <a:spLocks noGrp="1"/>
          </p:cNvSpPr>
          <p:nvPr>
            <p:ph type="sldNum" sz="quarter" idx="12"/>
          </p:nvPr>
        </p:nvSpPr>
        <p:spPr/>
        <p:txBody>
          <a:bodyPr/>
          <a:lstStyle/>
          <a:p>
            <a:fld id="{85273082-089E-45E9-A28A-E78F9F4A8722}" type="slidenum">
              <a:rPr lang="en-US" smtClean="0"/>
              <a:pPr/>
              <a:t>17</a:t>
            </a:fld>
            <a:endParaRPr lang="en-US" dirty="0"/>
          </a:p>
        </p:txBody>
      </p:sp>
      <p:graphicFrame>
        <p:nvGraphicFramePr>
          <p:cNvPr id="5" name="Chart 4"/>
          <p:cNvGraphicFramePr>
            <a:graphicFrameLocks/>
          </p:cNvGraphicFramePr>
          <p:nvPr>
            <p:extLst>
              <p:ext uri="{D42A27DB-BD31-4B8C-83A1-F6EECF244321}">
                <p14:modId xmlns:p14="http://schemas.microsoft.com/office/powerpoint/2010/main" val="1208825628"/>
              </p:ext>
            </p:extLst>
          </p:nvPr>
        </p:nvGraphicFramePr>
        <p:xfrm>
          <a:off x="1600200" y="1828800"/>
          <a:ext cx="5848351" cy="43195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28844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1981200"/>
            <a:ext cx="7772400" cy="1362075"/>
          </a:xfrm>
        </p:spPr>
        <p:txBody>
          <a:bodyPr/>
          <a:lstStyle/>
          <a:p>
            <a:r>
              <a:rPr lang="en-US" dirty="0" smtClean="0"/>
              <a:t>fiscal 2015 revenue outlook</a:t>
            </a:r>
            <a:endParaRPr lang="en-US" dirty="0"/>
          </a:p>
        </p:txBody>
      </p:sp>
      <p:sp>
        <p:nvSpPr>
          <p:cNvPr id="4" name="Slide Number Placeholder 3"/>
          <p:cNvSpPr>
            <a:spLocks noGrp="1"/>
          </p:cNvSpPr>
          <p:nvPr>
            <p:ph type="sldNum" sz="quarter" idx="12"/>
          </p:nvPr>
        </p:nvSpPr>
        <p:spPr/>
        <p:txBody>
          <a:bodyPr/>
          <a:lstStyle/>
          <a:p>
            <a:fld id="{85273082-089E-45E9-A28A-E78F9F4A8722}" type="slidenum">
              <a:rPr lang="en-US" smtClean="0"/>
              <a:pPr/>
              <a:t>18</a:t>
            </a:fld>
            <a:endParaRPr lang="en-US" dirty="0"/>
          </a:p>
        </p:txBody>
      </p:sp>
      <p:pic>
        <p:nvPicPr>
          <p:cNvPr id="6" name="Picture 5" descr="Csp3.GIF"/>
          <p:cNvPicPr>
            <a:picLocks noChangeAspect="1"/>
          </p:cNvPicPr>
          <p:nvPr/>
        </p:nvPicPr>
        <p:blipFill>
          <a:blip r:embed="rId2" cstate="print"/>
          <a:stretch>
            <a:fillRect/>
          </a:stretch>
        </p:blipFill>
        <p:spPr>
          <a:xfrm>
            <a:off x="152400" y="381000"/>
            <a:ext cx="570377" cy="762000"/>
          </a:xfrm>
          <a:prstGeom prst="rect">
            <a:avLst/>
          </a:prstGeom>
        </p:spPr>
      </p:pic>
    </p:spTree>
    <p:extLst>
      <p:ext uri="{BB962C8B-B14F-4D97-AF65-F5344CB8AC3E}">
        <p14:creationId xmlns:p14="http://schemas.microsoft.com/office/powerpoint/2010/main" val="1397635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8077200" cy="1252728"/>
          </a:xfrm>
        </p:spPr>
        <p:txBody>
          <a:bodyPr>
            <a:noAutofit/>
          </a:bodyPr>
          <a:lstStyle/>
          <a:p>
            <a:pPr algn="l"/>
            <a:r>
              <a:rPr lang="en-US" sz="4000" b="1" i="1" dirty="0" smtClean="0"/>
              <a:t>Revenues are recovering positive growth trend </a:t>
            </a:r>
            <a:endParaRPr lang="en-US" sz="4000" b="1" i="1" dirty="0"/>
          </a:p>
        </p:txBody>
      </p:sp>
      <p:pic>
        <p:nvPicPr>
          <p:cNvPr id="6" name="Picture 5" descr="Csp3.GIF"/>
          <p:cNvPicPr>
            <a:picLocks noChangeAspect="1"/>
          </p:cNvPicPr>
          <p:nvPr/>
        </p:nvPicPr>
        <p:blipFill>
          <a:blip r:embed="rId2" cstate="print"/>
          <a:stretch>
            <a:fillRect/>
          </a:stretch>
        </p:blipFill>
        <p:spPr>
          <a:xfrm>
            <a:off x="152400" y="381000"/>
            <a:ext cx="570377" cy="762000"/>
          </a:xfrm>
          <a:prstGeom prst="rect">
            <a:avLst/>
          </a:prstGeom>
        </p:spPr>
      </p:pic>
      <p:sp>
        <p:nvSpPr>
          <p:cNvPr id="7" name="Slide Number Placeholder 6"/>
          <p:cNvSpPr>
            <a:spLocks noGrp="1"/>
          </p:cNvSpPr>
          <p:nvPr>
            <p:ph type="sldNum" sz="quarter" idx="12"/>
          </p:nvPr>
        </p:nvSpPr>
        <p:spPr/>
        <p:txBody>
          <a:bodyPr/>
          <a:lstStyle/>
          <a:p>
            <a:fld id="{9002D947-27BF-48CA-9331-048AA25F9FB8}" type="slidenum">
              <a:rPr lang="en-US" smtClean="0"/>
              <a:pPr/>
              <a:t>19</a:t>
            </a:fld>
            <a:endParaRPr lang="en-US" dirty="0"/>
          </a:p>
        </p:txBody>
      </p:sp>
      <p:pic>
        <p:nvPicPr>
          <p:cNvPr id="4" name="Picture 3"/>
          <p:cNvPicPr>
            <a:picLocks noChangeAspect="1"/>
          </p:cNvPicPr>
          <p:nvPr/>
        </p:nvPicPr>
        <p:blipFill>
          <a:blip r:embed="rId3"/>
          <a:stretch>
            <a:fillRect/>
          </a:stretch>
        </p:blipFill>
        <p:spPr>
          <a:xfrm>
            <a:off x="468964" y="1527173"/>
            <a:ext cx="7989236" cy="4894153"/>
          </a:xfrm>
          <a:prstGeom prst="rect">
            <a:avLst/>
          </a:prstGeom>
        </p:spPr>
      </p:pic>
    </p:spTree>
    <p:extLst>
      <p:ext uri="{BB962C8B-B14F-4D97-AF65-F5344CB8AC3E}">
        <p14:creationId xmlns:p14="http://schemas.microsoft.com/office/powerpoint/2010/main" val="18609751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Budget Highlights</a:t>
            </a:r>
            <a:endParaRPr lang="en-US" b="1" i="1" dirty="0"/>
          </a:p>
        </p:txBody>
      </p:sp>
      <p:sp>
        <p:nvSpPr>
          <p:cNvPr id="3" name="Content Placeholder 2"/>
          <p:cNvSpPr>
            <a:spLocks noGrp="1"/>
          </p:cNvSpPr>
          <p:nvPr>
            <p:ph idx="1"/>
          </p:nvPr>
        </p:nvSpPr>
        <p:spPr/>
        <p:txBody>
          <a:bodyPr>
            <a:normAutofit fontScale="92500" lnSpcReduction="20000"/>
          </a:bodyPr>
          <a:lstStyle/>
          <a:p>
            <a:r>
              <a:rPr lang="en-US" dirty="0" smtClean="0"/>
              <a:t>No service cuts or tax increases while continuing to implement the 10-Year Financial Plan</a:t>
            </a:r>
          </a:p>
          <a:p>
            <a:r>
              <a:rPr lang="en-US" dirty="0" smtClean="0"/>
              <a:t>Reduces the effective property tax rate to $2.13 per $100, a 6% reduction since 2012</a:t>
            </a:r>
          </a:p>
          <a:p>
            <a:r>
              <a:rPr lang="en-US" dirty="0" smtClean="0"/>
              <a:t>Provides $26M in new GF capital investment</a:t>
            </a:r>
          </a:p>
          <a:p>
            <a:r>
              <a:rPr lang="en-US" dirty="0" smtClean="0"/>
              <a:t>Increases employee pay</a:t>
            </a:r>
          </a:p>
          <a:p>
            <a:r>
              <a:rPr lang="en-US" dirty="0" smtClean="0"/>
              <a:t>Further streamlines the workforce</a:t>
            </a:r>
          </a:p>
          <a:p>
            <a:r>
              <a:rPr lang="en-US" dirty="0" smtClean="0"/>
              <a:t>Grows Budget Stabilization Reserve, accelerates debt repayment, and shores up workers’ compensation funding</a:t>
            </a:r>
            <a:endParaRPr lang="en-US" dirty="0"/>
          </a:p>
        </p:txBody>
      </p:sp>
      <p:sp>
        <p:nvSpPr>
          <p:cNvPr id="4" name="Slide Number Placeholder 3"/>
          <p:cNvSpPr>
            <a:spLocks noGrp="1"/>
          </p:cNvSpPr>
          <p:nvPr>
            <p:ph type="sldNum" sz="quarter" idx="12"/>
          </p:nvPr>
        </p:nvSpPr>
        <p:spPr/>
        <p:txBody>
          <a:bodyPr/>
          <a:lstStyle/>
          <a:p>
            <a:fld id="{85273082-089E-45E9-A28A-E78F9F4A8722}" type="slidenum">
              <a:rPr lang="en-US" smtClean="0"/>
              <a:pPr/>
              <a:t>2</a:t>
            </a:fld>
            <a:endParaRPr lang="en-US" dirty="0"/>
          </a:p>
        </p:txBody>
      </p:sp>
      <p:pic>
        <p:nvPicPr>
          <p:cNvPr id="5" name="Picture 4" descr="Csp3.GIF"/>
          <p:cNvPicPr>
            <a:picLocks noChangeAspect="1"/>
          </p:cNvPicPr>
          <p:nvPr/>
        </p:nvPicPr>
        <p:blipFill>
          <a:blip r:embed="rId2" cstate="print"/>
          <a:stretch>
            <a:fillRect/>
          </a:stretch>
        </p:blipFill>
        <p:spPr>
          <a:xfrm>
            <a:off x="152400" y="381000"/>
            <a:ext cx="570377" cy="762000"/>
          </a:xfrm>
          <a:prstGeom prst="rect">
            <a:avLst/>
          </a:prstGeom>
        </p:spPr>
      </p:pic>
    </p:spTree>
    <p:extLst>
      <p:ext uri="{BB962C8B-B14F-4D97-AF65-F5344CB8AC3E}">
        <p14:creationId xmlns:p14="http://schemas.microsoft.com/office/powerpoint/2010/main" val="1743577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776" y="274638"/>
            <a:ext cx="7964023" cy="1143000"/>
          </a:xfrm>
        </p:spPr>
        <p:txBody>
          <a:bodyPr>
            <a:normAutofit fontScale="90000"/>
          </a:bodyPr>
          <a:lstStyle/>
          <a:p>
            <a:r>
              <a:rPr lang="en-US" b="1" i="1" dirty="0" smtClean="0"/>
              <a:t>Constrained housing inventory drives prices higher</a:t>
            </a:r>
            <a:endParaRPr lang="en-US" b="1" dirty="0"/>
          </a:p>
        </p:txBody>
      </p:sp>
      <p:sp>
        <p:nvSpPr>
          <p:cNvPr id="4" name="Slide Number Placeholder 3"/>
          <p:cNvSpPr>
            <a:spLocks noGrp="1"/>
          </p:cNvSpPr>
          <p:nvPr>
            <p:ph type="sldNum" sz="quarter" idx="12"/>
          </p:nvPr>
        </p:nvSpPr>
        <p:spPr/>
        <p:txBody>
          <a:bodyPr/>
          <a:lstStyle/>
          <a:p>
            <a:fld id="{0D05E00A-E3F4-44E3-9233-8B1EF2A340D7}" type="slidenum">
              <a:rPr lang="en-US" smtClean="0"/>
              <a:t>20</a:t>
            </a:fld>
            <a:endParaRPr lang="en-US" dirty="0"/>
          </a:p>
        </p:txBody>
      </p:sp>
      <p:pic>
        <p:nvPicPr>
          <p:cNvPr id="6" name="Picture 5" descr="Csp3.GIF"/>
          <p:cNvPicPr>
            <a:picLocks noChangeAspect="1"/>
          </p:cNvPicPr>
          <p:nvPr/>
        </p:nvPicPr>
        <p:blipFill>
          <a:blip r:embed="rId2" cstate="print"/>
          <a:stretch>
            <a:fillRect/>
          </a:stretch>
        </p:blipFill>
        <p:spPr>
          <a:xfrm>
            <a:off x="152400" y="152400"/>
            <a:ext cx="570377" cy="762000"/>
          </a:xfrm>
          <a:prstGeom prst="rect">
            <a:avLst/>
          </a:prstGeom>
        </p:spPr>
      </p:pic>
      <p:pic>
        <p:nvPicPr>
          <p:cNvPr id="3" name="Picture 2"/>
          <p:cNvPicPr>
            <a:picLocks noChangeAspect="1"/>
          </p:cNvPicPr>
          <p:nvPr/>
        </p:nvPicPr>
        <p:blipFill>
          <a:blip r:embed="rId3"/>
          <a:stretch>
            <a:fillRect/>
          </a:stretch>
        </p:blipFill>
        <p:spPr>
          <a:xfrm>
            <a:off x="1199587" y="1578781"/>
            <a:ext cx="7010400" cy="4616425"/>
          </a:xfrm>
          <a:prstGeom prst="rect">
            <a:avLst/>
          </a:prstGeom>
        </p:spPr>
      </p:pic>
    </p:spTree>
    <p:extLst>
      <p:ext uri="{BB962C8B-B14F-4D97-AF65-F5344CB8AC3E}">
        <p14:creationId xmlns:p14="http://schemas.microsoft.com/office/powerpoint/2010/main" val="325951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5448"/>
            <a:ext cx="7924800" cy="1252728"/>
          </a:xfrm>
        </p:spPr>
        <p:txBody>
          <a:bodyPr>
            <a:noAutofit/>
          </a:bodyPr>
          <a:lstStyle/>
          <a:p>
            <a:r>
              <a:rPr lang="en-US" sz="4000" b="1" i="1" dirty="0" smtClean="0">
                <a:latin typeface="Calibri" pitchFamily="34" charset="0"/>
                <a:cs typeface="Calibri" pitchFamily="34" charset="0"/>
              </a:rPr>
              <a:t>Property values show signs </a:t>
            </a:r>
            <a:r>
              <a:rPr lang="en-US" sz="4000" b="1" i="1" dirty="0">
                <a:latin typeface="Calibri" pitchFamily="34" charset="0"/>
                <a:cs typeface="Calibri" pitchFamily="34" charset="0"/>
              </a:rPr>
              <a:t>of City’s housing </a:t>
            </a:r>
            <a:r>
              <a:rPr lang="en-US" sz="4000" b="1" i="1" dirty="0" smtClean="0">
                <a:latin typeface="Calibri" pitchFamily="34" charset="0"/>
                <a:cs typeface="Calibri" pitchFamily="34" charset="0"/>
              </a:rPr>
              <a:t>market recovery</a:t>
            </a:r>
            <a:endParaRPr lang="en-US" sz="4000" b="1" i="1" dirty="0">
              <a:latin typeface="Calibri" pitchFamily="34" charset="0"/>
              <a:cs typeface="Calibri" pitchFamily="34" charset="0"/>
            </a:endParaRPr>
          </a:p>
        </p:txBody>
      </p:sp>
      <p:sp>
        <p:nvSpPr>
          <p:cNvPr id="4" name="Slide Number Placeholder 3"/>
          <p:cNvSpPr>
            <a:spLocks noGrp="1"/>
          </p:cNvSpPr>
          <p:nvPr>
            <p:ph type="sldNum" sz="quarter" idx="12"/>
          </p:nvPr>
        </p:nvSpPr>
        <p:spPr/>
        <p:txBody>
          <a:bodyPr/>
          <a:lstStyle/>
          <a:p>
            <a:fld id="{9002D947-27BF-48CA-9331-048AA25F9FB8}" type="slidenum">
              <a:rPr lang="en-US" smtClean="0"/>
              <a:pPr/>
              <a:t>21</a:t>
            </a:fld>
            <a:endParaRPr lang="en-US" dirty="0"/>
          </a:p>
        </p:txBody>
      </p:sp>
      <p:pic>
        <p:nvPicPr>
          <p:cNvPr id="5" name="Picture 4" descr="Csp3.GIF"/>
          <p:cNvPicPr>
            <a:picLocks noChangeAspect="1"/>
          </p:cNvPicPr>
          <p:nvPr/>
        </p:nvPicPr>
        <p:blipFill>
          <a:blip r:embed="rId3" cstate="print"/>
          <a:stretch>
            <a:fillRect/>
          </a:stretch>
        </p:blipFill>
        <p:spPr>
          <a:xfrm>
            <a:off x="152400" y="381000"/>
            <a:ext cx="570377" cy="762000"/>
          </a:xfrm>
          <a:prstGeom prst="rect">
            <a:avLst/>
          </a:prstGeom>
        </p:spPr>
      </p:pic>
      <p:pic>
        <p:nvPicPr>
          <p:cNvPr id="3074" name="Picture 2"/>
          <p:cNvPicPr>
            <a:picLocks noChangeAspect="1" noChangeArrowheads="1"/>
          </p:cNvPicPr>
          <p:nvPr/>
        </p:nvPicPr>
        <p:blipFill>
          <a:blip r:embed="rId4" cstate="print"/>
          <a:srcRect/>
          <a:stretch>
            <a:fillRect/>
          </a:stretch>
        </p:blipFill>
        <p:spPr bwMode="auto">
          <a:xfrm>
            <a:off x="533400" y="1752600"/>
            <a:ext cx="3302000" cy="4265613"/>
          </a:xfrm>
          <a:prstGeom prst="rect">
            <a:avLst/>
          </a:prstGeom>
          <a:noFill/>
          <a:ln w="9525">
            <a:noFill/>
            <a:miter lim="800000"/>
            <a:headEnd/>
            <a:tailEnd/>
          </a:ln>
          <a:effectLst/>
        </p:spPr>
      </p:pic>
      <p:sp>
        <p:nvSpPr>
          <p:cNvPr id="3" name="Footer Placeholder 2"/>
          <p:cNvSpPr>
            <a:spLocks noGrp="1"/>
          </p:cNvSpPr>
          <p:nvPr>
            <p:ph type="ftr" sz="quarter" idx="11"/>
          </p:nvPr>
        </p:nvSpPr>
        <p:spPr/>
        <p:txBody>
          <a:bodyPr/>
          <a:lstStyle/>
          <a:p>
            <a:r>
              <a:rPr lang="en-US" dirty="0" smtClean="0"/>
              <a:t>CONFIDENTIAL</a:t>
            </a:r>
            <a:endParaRPr lang="en-US" dirty="0"/>
          </a:p>
        </p:txBody>
      </p:sp>
      <p:pic>
        <p:nvPicPr>
          <p:cNvPr id="6" name="Picture 5"/>
          <p:cNvPicPr>
            <a:picLocks noChangeAspect="1"/>
          </p:cNvPicPr>
          <p:nvPr/>
        </p:nvPicPr>
        <p:blipFill>
          <a:blip r:embed="rId5"/>
          <a:stretch>
            <a:fillRect/>
          </a:stretch>
        </p:blipFill>
        <p:spPr>
          <a:xfrm>
            <a:off x="4495800" y="1828800"/>
            <a:ext cx="4007512" cy="3627627"/>
          </a:xfrm>
          <a:prstGeom prst="rect">
            <a:avLst/>
          </a:prstGeom>
        </p:spPr>
      </p:pic>
    </p:spTree>
    <p:extLst>
      <p:ext uri="{BB962C8B-B14F-4D97-AF65-F5344CB8AC3E}">
        <p14:creationId xmlns:p14="http://schemas.microsoft.com/office/powerpoint/2010/main" val="37420728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229600" cy="1252728"/>
          </a:xfrm>
        </p:spPr>
        <p:txBody>
          <a:bodyPr>
            <a:normAutofit fontScale="90000"/>
          </a:bodyPr>
          <a:lstStyle/>
          <a:p>
            <a:pPr algn="l"/>
            <a:r>
              <a:rPr lang="en-US" b="1" i="1" dirty="0" smtClean="0"/>
              <a:t>Property tax showing recovery as economy improves</a:t>
            </a:r>
            <a:endParaRPr lang="en-US" b="1" i="1" dirty="0"/>
          </a:p>
        </p:txBody>
      </p:sp>
      <p:pic>
        <p:nvPicPr>
          <p:cNvPr id="16" name="Picture 15" descr="Csp3.GIF"/>
          <p:cNvPicPr>
            <a:picLocks noChangeAspect="1"/>
          </p:cNvPicPr>
          <p:nvPr/>
        </p:nvPicPr>
        <p:blipFill>
          <a:blip r:embed="rId2" cstate="print"/>
          <a:stretch>
            <a:fillRect/>
          </a:stretch>
        </p:blipFill>
        <p:spPr>
          <a:xfrm>
            <a:off x="152400" y="381000"/>
            <a:ext cx="570377" cy="762000"/>
          </a:xfrm>
          <a:prstGeom prst="rect">
            <a:avLst/>
          </a:prstGeom>
        </p:spPr>
      </p:pic>
      <p:sp>
        <p:nvSpPr>
          <p:cNvPr id="12" name="Slide Number Placeholder 11"/>
          <p:cNvSpPr>
            <a:spLocks noGrp="1"/>
          </p:cNvSpPr>
          <p:nvPr>
            <p:ph type="sldNum" sz="quarter" idx="12"/>
          </p:nvPr>
        </p:nvSpPr>
        <p:spPr/>
        <p:txBody>
          <a:bodyPr/>
          <a:lstStyle/>
          <a:p>
            <a:fld id="{9002D947-27BF-48CA-9331-048AA25F9FB8}" type="slidenum">
              <a:rPr lang="en-US" smtClean="0"/>
              <a:pPr/>
              <a:t>22</a:t>
            </a:fld>
            <a:endParaRPr lang="en-US" dirty="0"/>
          </a:p>
        </p:txBody>
      </p:sp>
      <p:pic>
        <p:nvPicPr>
          <p:cNvPr id="3" name="Picture 2"/>
          <p:cNvPicPr>
            <a:picLocks noChangeAspect="1"/>
          </p:cNvPicPr>
          <p:nvPr/>
        </p:nvPicPr>
        <p:blipFill>
          <a:blip r:embed="rId3"/>
          <a:stretch>
            <a:fillRect/>
          </a:stretch>
        </p:blipFill>
        <p:spPr>
          <a:xfrm>
            <a:off x="304800" y="1905000"/>
            <a:ext cx="8500145" cy="3886200"/>
          </a:xfrm>
          <a:prstGeom prst="rect">
            <a:avLst/>
          </a:prstGeom>
        </p:spPr>
      </p:pic>
    </p:spTree>
    <p:extLst>
      <p:ext uri="{BB962C8B-B14F-4D97-AF65-F5344CB8AC3E}">
        <p14:creationId xmlns:p14="http://schemas.microsoft.com/office/powerpoint/2010/main" val="13857313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229600" cy="1252728"/>
          </a:xfrm>
        </p:spPr>
        <p:txBody>
          <a:bodyPr>
            <a:normAutofit fontScale="90000"/>
          </a:bodyPr>
          <a:lstStyle/>
          <a:p>
            <a:pPr algn="l"/>
            <a:r>
              <a:rPr lang="en-US" b="1" i="1" dirty="0" smtClean="0"/>
              <a:t>In the face of fiscal distress, the city has cut the property tax rate</a:t>
            </a:r>
            <a:endParaRPr lang="en-US" b="1" i="1" dirty="0"/>
          </a:p>
        </p:txBody>
      </p:sp>
      <p:pic>
        <p:nvPicPr>
          <p:cNvPr id="16" name="Picture 15" descr="Csp3.GIF"/>
          <p:cNvPicPr>
            <a:picLocks noChangeAspect="1"/>
          </p:cNvPicPr>
          <p:nvPr/>
        </p:nvPicPr>
        <p:blipFill>
          <a:blip r:embed="rId2" cstate="print"/>
          <a:stretch>
            <a:fillRect/>
          </a:stretch>
        </p:blipFill>
        <p:spPr>
          <a:xfrm>
            <a:off x="152400" y="381000"/>
            <a:ext cx="570377" cy="762000"/>
          </a:xfrm>
          <a:prstGeom prst="rect">
            <a:avLst/>
          </a:prstGeom>
        </p:spPr>
      </p:pic>
      <p:sp>
        <p:nvSpPr>
          <p:cNvPr id="7" name="Slide Number Placeholder 6"/>
          <p:cNvSpPr>
            <a:spLocks noGrp="1"/>
          </p:cNvSpPr>
          <p:nvPr>
            <p:ph type="sldNum" sz="quarter" idx="12"/>
          </p:nvPr>
        </p:nvSpPr>
        <p:spPr/>
        <p:txBody>
          <a:bodyPr/>
          <a:lstStyle/>
          <a:p>
            <a:fld id="{9002D947-27BF-48CA-9331-048AA25F9FB8}" type="slidenum">
              <a:rPr lang="en-US" smtClean="0"/>
              <a:pPr/>
              <a:t>23</a:t>
            </a:fld>
            <a:endParaRPr lang="en-US" dirty="0"/>
          </a:p>
        </p:txBody>
      </p:sp>
      <p:pic>
        <p:nvPicPr>
          <p:cNvPr id="4" name="Picture 3"/>
          <p:cNvPicPr>
            <a:picLocks noChangeAspect="1"/>
          </p:cNvPicPr>
          <p:nvPr/>
        </p:nvPicPr>
        <p:blipFill>
          <a:blip r:embed="rId3"/>
          <a:stretch>
            <a:fillRect/>
          </a:stretch>
        </p:blipFill>
        <p:spPr>
          <a:xfrm>
            <a:off x="381000" y="1867373"/>
            <a:ext cx="8196820" cy="4026732"/>
          </a:xfrm>
          <a:prstGeom prst="rect">
            <a:avLst/>
          </a:prstGeom>
        </p:spPr>
      </p:pic>
    </p:spTree>
    <p:extLst>
      <p:ext uri="{BB962C8B-B14F-4D97-AF65-F5344CB8AC3E}">
        <p14:creationId xmlns:p14="http://schemas.microsoft.com/office/powerpoint/2010/main" val="18732572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42900"/>
            <a:ext cx="8229600" cy="1143000"/>
          </a:xfrm>
        </p:spPr>
        <p:txBody>
          <a:bodyPr>
            <a:normAutofit fontScale="90000"/>
          </a:bodyPr>
          <a:lstStyle/>
          <a:p>
            <a:r>
              <a:rPr lang="en-US" b="1" i="1" dirty="0" smtClean="0"/>
              <a:t>Employment  Recovering Slowly</a:t>
            </a:r>
            <a:br>
              <a:rPr lang="en-US" b="1" i="1" dirty="0" smtClean="0"/>
            </a:br>
            <a:endParaRPr lang="en-US" b="1" dirty="0"/>
          </a:p>
        </p:txBody>
      </p:sp>
      <p:sp>
        <p:nvSpPr>
          <p:cNvPr id="4" name="Slide Number Placeholder 3"/>
          <p:cNvSpPr>
            <a:spLocks noGrp="1"/>
          </p:cNvSpPr>
          <p:nvPr>
            <p:ph type="sldNum" sz="quarter" idx="12"/>
          </p:nvPr>
        </p:nvSpPr>
        <p:spPr/>
        <p:txBody>
          <a:bodyPr/>
          <a:lstStyle/>
          <a:p>
            <a:fld id="{0D05E00A-E3F4-44E3-9233-8B1EF2A340D7}" type="slidenum">
              <a:rPr lang="en-US" smtClean="0"/>
              <a:t>24</a:t>
            </a:fld>
            <a:endParaRPr lang="en-US" dirty="0"/>
          </a:p>
        </p:txBody>
      </p:sp>
      <p:pic>
        <p:nvPicPr>
          <p:cNvPr id="6" name="Picture 5" descr="Csp3.GIF"/>
          <p:cNvPicPr>
            <a:picLocks noChangeAspect="1"/>
          </p:cNvPicPr>
          <p:nvPr/>
        </p:nvPicPr>
        <p:blipFill>
          <a:blip r:embed="rId2" cstate="print"/>
          <a:stretch>
            <a:fillRect/>
          </a:stretch>
        </p:blipFill>
        <p:spPr>
          <a:xfrm>
            <a:off x="152400" y="152400"/>
            <a:ext cx="570377" cy="762000"/>
          </a:xfrm>
          <a:prstGeom prst="rect">
            <a:avLst/>
          </a:prstGeom>
        </p:spPr>
      </p:pic>
      <p:pic>
        <p:nvPicPr>
          <p:cNvPr id="3" name="Picture 2"/>
          <p:cNvPicPr>
            <a:picLocks noChangeAspect="1"/>
          </p:cNvPicPr>
          <p:nvPr/>
        </p:nvPicPr>
        <p:blipFill>
          <a:blip r:embed="rId3"/>
          <a:stretch>
            <a:fillRect/>
          </a:stretch>
        </p:blipFill>
        <p:spPr>
          <a:xfrm>
            <a:off x="695883" y="1367635"/>
            <a:ext cx="7457517" cy="4963514"/>
          </a:xfrm>
          <a:prstGeom prst="rect">
            <a:avLst/>
          </a:prstGeom>
        </p:spPr>
      </p:pic>
    </p:spTree>
    <p:extLst>
      <p:ext uri="{BB962C8B-B14F-4D97-AF65-F5344CB8AC3E}">
        <p14:creationId xmlns:p14="http://schemas.microsoft.com/office/powerpoint/2010/main" val="11882221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239000" cy="1252728"/>
          </a:xfrm>
        </p:spPr>
        <p:txBody>
          <a:bodyPr>
            <a:normAutofit fontScale="90000"/>
          </a:bodyPr>
          <a:lstStyle/>
          <a:p>
            <a:pPr algn="l"/>
            <a:r>
              <a:rPr lang="en-US" b="1" i="1" dirty="0" smtClean="0"/>
              <a:t>Income taxes are following employment</a:t>
            </a:r>
            <a:endParaRPr lang="en-US" b="1" i="1" dirty="0"/>
          </a:p>
        </p:txBody>
      </p:sp>
      <p:pic>
        <p:nvPicPr>
          <p:cNvPr id="6" name="Picture 5" descr="Csp3.GIF"/>
          <p:cNvPicPr>
            <a:picLocks noChangeAspect="1"/>
          </p:cNvPicPr>
          <p:nvPr/>
        </p:nvPicPr>
        <p:blipFill>
          <a:blip r:embed="rId2" cstate="print"/>
          <a:stretch>
            <a:fillRect/>
          </a:stretch>
        </p:blipFill>
        <p:spPr>
          <a:xfrm>
            <a:off x="152400" y="381000"/>
            <a:ext cx="570377" cy="762000"/>
          </a:xfrm>
          <a:prstGeom prst="rect">
            <a:avLst/>
          </a:prstGeom>
        </p:spPr>
      </p:pic>
      <p:sp>
        <p:nvSpPr>
          <p:cNvPr id="7" name="Slide Number Placeholder 6"/>
          <p:cNvSpPr>
            <a:spLocks noGrp="1"/>
          </p:cNvSpPr>
          <p:nvPr>
            <p:ph type="sldNum" sz="quarter" idx="12"/>
          </p:nvPr>
        </p:nvSpPr>
        <p:spPr/>
        <p:txBody>
          <a:bodyPr/>
          <a:lstStyle/>
          <a:p>
            <a:fld id="{9002D947-27BF-48CA-9331-048AA25F9FB8}" type="slidenum">
              <a:rPr lang="en-US" smtClean="0"/>
              <a:pPr/>
              <a:t>25</a:t>
            </a:fld>
            <a:endParaRPr lang="en-US" dirty="0"/>
          </a:p>
        </p:txBody>
      </p:sp>
      <p:pic>
        <p:nvPicPr>
          <p:cNvPr id="3" name="Picture 2"/>
          <p:cNvPicPr>
            <a:picLocks noChangeAspect="1"/>
          </p:cNvPicPr>
          <p:nvPr/>
        </p:nvPicPr>
        <p:blipFill>
          <a:blip r:embed="rId3"/>
          <a:stretch>
            <a:fillRect/>
          </a:stretch>
        </p:blipFill>
        <p:spPr>
          <a:xfrm>
            <a:off x="594059" y="2177061"/>
            <a:ext cx="7879681" cy="3917161"/>
          </a:xfrm>
          <a:prstGeom prst="rect">
            <a:avLst/>
          </a:prstGeom>
        </p:spPr>
      </p:pic>
    </p:spTree>
    <p:extLst>
      <p:ext uri="{BB962C8B-B14F-4D97-AF65-F5344CB8AC3E}">
        <p14:creationId xmlns:p14="http://schemas.microsoft.com/office/powerpoint/2010/main" val="908390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229600" cy="1252728"/>
          </a:xfrm>
        </p:spPr>
        <p:txBody>
          <a:bodyPr>
            <a:normAutofit fontScale="90000"/>
          </a:bodyPr>
          <a:lstStyle/>
          <a:p>
            <a:pPr algn="l"/>
            <a:r>
              <a:rPr lang="en-US" b="1" i="1" dirty="0" smtClean="0"/>
              <a:t>Highway User Revenues are still down nearly $100M since Fiscal 2007</a:t>
            </a:r>
            <a:endParaRPr lang="en-US" b="1" i="1" dirty="0"/>
          </a:p>
        </p:txBody>
      </p:sp>
      <p:pic>
        <p:nvPicPr>
          <p:cNvPr id="16" name="Picture 15" descr="Csp3.GIF"/>
          <p:cNvPicPr>
            <a:picLocks noChangeAspect="1"/>
          </p:cNvPicPr>
          <p:nvPr/>
        </p:nvPicPr>
        <p:blipFill>
          <a:blip r:embed="rId2" cstate="print"/>
          <a:stretch>
            <a:fillRect/>
          </a:stretch>
        </p:blipFill>
        <p:spPr>
          <a:xfrm>
            <a:off x="152400" y="381000"/>
            <a:ext cx="570377" cy="762000"/>
          </a:xfrm>
          <a:prstGeom prst="rect">
            <a:avLst/>
          </a:prstGeom>
        </p:spPr>
      </p:pic>
      <p:sp>
        <p:nvSpPr>
          <p:cNvPr id="7" name="Slide Number Placeholder 6"/>
          <p:cNvSpPr>
            <a:spLocks noGrp="1"/>
          </p:cNvSpPr>
          <p:nvPr>
            <p:ph type="sldNum" sz="quarter" idx="12"/>
          </p:nvPr>
        </p:nvSpPr>
        <p:spPr/>
        <p:txBody>
          <a:bodyPr/>
          <a:lstStyle/>
          <a:p>
            <a:fld id="{9002D947-27BF-48CA-9331-048AA25F9FB8}" type="slidenum">
              <a:rPr lang="en-US" smtClean="0"/>
              <a:pPr/>
              <a:t>26</a:t>
            </a:fld>
            <a:endParaRPr lang="en-US" dirty="0"/>
          </a:p>
        </p:txBody>
      </p:sp>
      <p:pic>
        <p:nvPicPr>
          <p:cNvPr id="3" name="Picture 2"/>
          <p:cNvPicPr>
            <a:picLocks noChangeAspect="1"/>
          </p:cNvPicPr>
          <p:nvPr/>
        </p:nvPicPr>
        <p:blipFill>
          <a:blip r:embed="rId3"/>
          <a:stretch>
            <a:fillRect/>
          </a:stretch>
        </p:blipFill>
        <p:spPr>
          <a:xfrm>
            <a:off x="304800" y="1828800"/>
            <a:ext cx="8347834" cy="3505200"/>
          </a:xfrm>
          <a:prstGeom prst="rect">
            <a:avLst/>
          </a:prstGeom>
        </p:spPr>
      </p:pic>
    </p:spTree>
    <p:extLst>
      <p:ext uri="{BB962C8B-B14F-4D97-AF65-F5344CB8AC3E}">
        <p14:creationId xmlns:p14="http://schemas.microsoft.com/office/powerpoint/2010/main" val="39650213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1981200"/>
            <a:ext cx="7772400" cy="1362075"/>
          </a:xfrm>
        </p:spPr>
        <p:txBody>
          <a:bodyPr/>
          <a:lstStyle/>
          <a:p>
            <a:r>
              <a:rPr lang="en-US" dirty="0" smtClean="0"/>
              <a:t>Fixed cost trends</a:t>
            </a:r>
            <a:endParaRPr lang="en-US" dirty="0"/>
          </a:p>
        </p:txBody>
      </p:sp>
      <p:sp>
        <p:nvSpPr>
          <p:cNvPr id="4" name="Slide Number Placeholder 3"/>
          <p:cNvSpPr>
            <a:spLocks noGrp="1"/>
          </p:cNvSpPr>
          <p:nvPr>
            <p:ph type="sldNum" sz="quarter" idx="12"/>
          </p:nvPr>
        </p:nvSpPr>
        <p:spPr/>
        <p:txBody>
          <a:bodyPr/>
          <a:lstStyle/>
          <a:p>
            <a:fld id="{85273082-089E-45E9-A28A-E78F9F4A8722}" type="slidenum">
              <a:rPr lang="en-US" smtClean="0"/>
              <a:pPr/>
              <a:t>27</a:t>
            </a:fld>
            <a:endParaRPr lang="en-US" dirty="0"/>
          </a:p>
        </p:txBody>
      </p:sp>
      <p:pic>
        <p:nvPicPr>
          <p:cNvPr id="6" name="Picture 5" descr="Csp3.GIF"/>
          <p:cNvPicPr>
            <a:picLocks noChangeAspect="1"/>
          </p:cNvPicPr>
          <p:nvPr/>
        </p:nvPicPr>
        <p:blipFill>
          <a:blip r:embed="rId2" cstate="print"/>
          <a:stretch>
            <a:fillRect/>
          </a:stretch>
        </p:blipFill>
        <p:spPr>
          <a:xfrm>
            <a:off x="152400" y="381000"/>
            <a:ext cx="570377" cy="762000"/>
          </a:xfrm>
          <a:prstGeom prst="rect">
            <a:avLst/>
          </a:prstGeom>
        </p:spPr>
      </p:pic>
    </p:spTree>
    <p:extLst>
      <p:ext uri="{BB962C8B-B14F-4D97-AF65-F5344CB8AC3E}">
        <p14:creationId xmlns:p14="http://schemas.microsoft.com/office/powerpoint/2010/main" val="21798243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17990"/>
            <a:ext cx="7239000" cy="1252728"/>
          </a:xfrm>
        </p:spPr>
        <p:txBody>
          <a:bodyPr>
            <a:noAutofit/>
          </a:bodyPr>
          <a:lstStyle/>
          <a:p>
            <a:r>
              <a:rPr lang="en-US" sz="3600" b="1" i="1" dirty="0" smtClean="0"/>
              <a:t>Fixed costs 33% above FY 2006 </a:t>
            </a:r>
            <a:br>
              <a:rPr lang="en-US" sz="3600" b="1" i="1" dirty="0" smtClean="0"/>
            </a:br>
            <a:r>
              <a:rPr lang="en-US" sz="2800" i="1" dirty="0" smtClean="0"/>
              <a:t>But pension reform and health care savings are bringing costs under control</a:t>
            </a:r>
            <a:endParaRPr lang="en-US" sz="2800" i="1" dirty="0"/>
          </a:p>
        </p:txBody>
      </p:sp>
      <p:pic>
        <p:nvPicPr>
          <p:cNvPr id="6" name="Picture 5" descr="Csp3.GIF"/>
          <p:cNvPicPr>
            <a:picLocks noChangeAspect="1"/>
          </p:cNvPicPr>
          <p:nvPr/>
        </p:nvPicPr>
        <p:blipFill>
          <a:blip r:embed="rId2" cstate="print"/>
          <a:stretch>
            <a:fillRect/>
          </a:stretch>
        </p:blipFill>
        <p:spPr>
          <a:xfrm>
            <a:off x="152400" y="381000"/>
            <a:ext cx="570377" cy="762000"/>
          </a:xfrm>
          <a:prstGeom prst="rect">
            <a:avLst/>
          </a:prstGeom>
        </p:spPr>
      </p:pic>
      <p:sp>
        <p:nvSpPr>
          <p:cNvPr id="5" name="Slide Number Placeholder 4"/>
          <p:cNvSpPr>
            <a:spLocks noGrp="1"/>
          </p:cNvSpPr>
          <p:nvPr>
            <p:ph type="sldNum" sz="quarter" idx="12"/>
          </p:nvPr>
        </p:nvSpPr>
        <p:spPr/>
        <p:txBody>
          <a:bodyPr/>
          <a:lstStyle/>
          <a:p>
            <a:fld id="{9002D947-27BF-48CA-9331-048AA25F9FB8}" type="slidenum">
              <a:rPr lang="en-US" smtClean="0"/>
              <a:pPr/>
              <a:t>28</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775" y="2074863"/>
            <a:ext cx="8424863" cy="409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88852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323" y="304800"/>
            <a:ext cx="8229600" cy="1143000"/>
          </a:xfrm>
        </p:spPr>
        <p:txBody>
          <a:bodyPr>
            <a:normAutofit fontScale="90000"/>
          </a:bodyPr>
          <a:lstStyle/>
          <a:p>
            <a:r>
              <a:rPr lang="en-US" b="1" i="1" dirty="0" smtClean="0"/>
              <a:t>The city has “bent the curve” on fixed costs</a:t>
            </a:r>
            <a:endParaRPr lang="en-US" b="1" i="1" dirty="0"/>
          </a:p>
        </p:txBody>
      </p:sp>
      <p:sp>
        <p:nvSpPr>
          <p:cNvPr id="4" name="Slide Number Placeholder 3"/>
          <p:cNvSpPr>
            <a:spLocks noGrp="1"/>
          </p:cNvSpPr>
          <p:nvPr>
            <p:ph type="sldNum" sz="quarter" idx="12"/>
          </p:nvPr>
        </p:nvSpPr>
        <p:spPr/>
        <p:txBody>
          <a:bodyPr/>
          <a:lstStyle/>
          <a:p>
            <a:fld id="{85273082-089E-45E9-A28A-E78F9F4A8722}" type="slidenum">
              <a:rPr lang="en-US" smtClean="0"/>
              <a:pPr/>
              <a:t>29</a:t>
            </a:fld>
            <a:endParaRPr lang="en-US" dirty="0"/>
          </a:p>
        </p:txBody>
      </p:sp>
      <p:pic>
        <p:nvPicPr>
          <p:cNvPr id="5" name="Picture 4" descr="Csp3.GIF"/>
          <p:cNvPicPr>
            <a:picLocks noChangeAspect="1"/>
          </p:cNvPicPr>
          <p:nvPr/>
        </p:nvPicPr>
        <p:blipFill>
          <a:blip r:embed="rId2" cstate="print"/>
          <a:stretch>
            <a:fillRect/>
          </a:stretch>
        </p:blipFill>
        <p:spPr>
          <a:xfrm>
            <a:off x="152400" y="381000"/>
            <a:ext cx="570377" cy="762000"/>
          </a:xfrm>
          <a:prstGeom prst="rect">
            <a:avLst/>
          </a:prstGeom>
        </p:spPr>
      </p:pic>
      <p:graphicFrame>
        <p:nvGraphicFramePr>
          <p:cNvPr id="6" name="Chart 5"/>
          <p:cNvGraphicFramePr>
            <a:graphicFrameLocks/>
          </p:cNvGraphicFramePr>
          <p:nvPr>
            <p:extLst>
              <p:ext uri="{D42A27DB-BD31-4B8C-83A1-F6EECF244321}">
                <p14:modId xmlns:p14="http://schemas.microsoft.com/office/powerpoint/2010/main" val="2736213705"/>
              </p:ext>
            </p:extLst>
          </p:nvPr>
        </p:nvGraphicFramePr>
        <p:xfrm>
          <a:off x="181992" y="1752600"/>
          <a:ext cx="8782050" cy="45434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43339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smtClean="0"/>
              <a:t>Fiscal 2015 by the numbers</a:t>
            </a:r>
            <a:endParaRPr lang="en-US" b="1" i="1" dirty="0"/>
          </a:p>
        </p:txBody>
      </p:sp>
      <p:sp>
        <p:nvSpPr>
          <p:cNvPr id="3" name="Content Placeholder 2"/>
          <p:cNvSpPr>
            <a:spLocks noGrp="1"/>
          </p:cNvSpPr>
          <p:nvPr>
            <p:ph idx="1"/>
          </p:nvPr>
        </p:nvSpPr>
        <p:spPr>
          <a:xfrm>
            <a:off x="457200" y="1447800"/>
            <a:ext cx="8229600" cy="5257800"/>
          </a:xfrm>
        </p:spPr>
        <p:txBody>
          <a:bodyPr>
            <a:normAutofit/>
          </a:bodyPr>
          <a:lstStyle/>
          <a:p>
            <a:r>
              <a:rPr lang="en-US" dirty="0" smtClean="0"/>
              <a:t>Total, all-funds budget of $3.39B</a:t>
            </a:r>
          </a:p>
          <a:p>
            <a:r>
              <a:rPr lang="en-US" dirty="0" smtClean="0"/>
              <a:t>Operating budget of $2.49B, +3.5% from FY 2014  </a:t>
            </a:r>
          </a:p>
          <a:p>
            <a:pPr lvl="1"/>
            <a:r>
              <a:rPr lang="en-US" dirty="0" smtClean="0"/>
              <a:t>General Fund Operating of $1.62B, $51M (3.2%) above Fiscal 2013 and $15.2M (1%) above CLS</a:t>
            </a:r>
          </a:p>
          <a:p>
            <a:r>
              <a:rPr lang="en-US" dirty="0" smtClean="0"/>
              <a:t>Capital budget of $897M</a:t>
            </a:r>
          </a:p>
          <a:p>
            <a:pPr lvl="1"/>
            <a:r>
              <a:rPr lang="en-US" dirty="0" smtClean="0"/>
              <a:t>72% for water and wastewater infrastructure</a:t>
            </a:r>
          </a:p>
          <a:p>
            <a:r>
              <a:rPr lang="en-US" dirty="0" smtClean="0"/>
              <a:t>General Fund positions total 10,121 vs. 10,138 in Fiscal 2014</a:t>
            </a:r>
            <a:endParaRPr lang="en-US" dirty="0"/>
          </a:p>
        </p:txBody>
      </p:sp>
      <p:sp>
        <p:nvSpPr>
          <p:cNvPr id="4" name="Slide Number Placeholder 3"/>
          <p:cNvSpPr>
            <a:spLocks noGrp="1"/>
          </p:cNvSpPr>
          <p:nvPr>
            <p:ph type="sldNum" sz="quarter" idx="12"/>
          </p:nvPr>
        </p:nvSpPr>
        <p:spPr/>
        <p:txBody>
          <a:bodyPr/>
          <a:lstStyle/>
          <a:p>
            <a:fld id="{85273082-089E-45E9-A28A-E78F9F4A8722}" type="slidenum">
              <a:rPr lang="en-US" smtClean="0"/>
              <a:pPr/>
              <a:t>3</a:t>
            </a:fld>
            <a:endParaRPr lang="en-US" dirty="0"/>
          </a:p>
        </p:txBody>
      </p:sp>
      <p:pic>
        <p:nvPicPr>
          <p:cNvPr id="5" name="Picture 4" descr="Csp3.GIF"/>
          <p:cNvPicPr>
            <a:picLocks noChangeAspect="1"/>
          </p:cNvPicPr>
          <p:nvPr/>
        </p:nvPicPr>
        <p:blipFill>
          <a:blip r:embed="rId2" cstate="print"/>
          <a:stretch>
            <a:fillRect/>
          </a:stretch>
        </p:blipFill>
        <p:spPr>
          <a:xfrm>
            <a:off x="152400" y="381000"/>
            <a:ext cx="570377" cy="7620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323" y="304800"/>
            <a:ext cx="8229600" cy="1143000"/>
          </a:xfrm>
        </p:spPr>
        <p:txBody>
          <a:bodyPr>
            <a:normAutofit fontScale="90000"/>
          </a:bodyPr>
          <a:lstStyle/>
          <a:p>
            <a:r>
              <a:rPr lang="en-US" b="1" i="1" dirty="0" smtClean="0"/>
              <a:t>Reforms have reduced pension cost growth</a:t>
            </a:r>
            <a:endParaRPr lang="en-US" b="1" i="1" dirty="0"/>
          </a:p>
        </p:txBody>
      </p:sp>
      <p:sp>
        <p:nvSpPr>
          <p:cNvPr id="4" name="Slide Number Placeholder 3"/>
          <p:cNvSpPr>
            <a:spLocks noGrp="1"/>
          </p:cNvSpPr>
          <p:nvPr>
            <p:ph type="sldNum" sz="quarter" idx="12"/>
          </p:nvPr>
        </p:nvSpPr>
        <p:spPr/>
        <p:txBody>
          <a:bodyPr/>
          <a:lstStyle/>
          <a:p>
            <a:fld id="{85273082-089E-45E9-A28A-E78F9F4A8722}" type="slidenum">
              <a:rPr lang="en-US" smtClean="0"/>
              <a:pPr/>
              <a:t>30</a:t>
            </a:fld>
            <a:endParaRPr lang="en-US" dirty="0"/>
          </a:p>
        </p:txBody>
      </p:sp>
      <p:pic>
        <p:nvPicPr>
          <p:cNvPr id="5" name="Picture 4" descr="Csp3.GIF"/>
          <p:cNvPicPr>
            <a:picLocks noChangeAspect="1"/>
          </p:cNvPicPr>
          <p:nvPr/>
        </p:nvPicPr>
        <p:blipFill>
          <a:blip r:embed="rId2" cstate="print"/>
          <a:stretch>
            <a:fillRect/>
          </a:stretch>
        </p:blipFill>
        <p:spPr>
          <a:xfrm>
            <a:off x="152400" y="381000"/>
            <a:ext cx="570377" cy="762000"/>
          </a:xfrm>
          <a:prstGeom prst="rect">
            <a:avLst/>
          </a:prstGeom>
        </p:spPr>
      </p:pic>
      <p:graphicFrame>
        <p:nvGraphicFramePr>
          <p:cNvPr id="6" name="Chart 5"/>
          <p:cNvGraphicFramePr>
            <a:graphicFrameLocks/>
          </p:cNvGraphicFramePr>
          <p:nvPr>
            <p:extLst>
              <p:ext uri="{D42A27DB-BD31-4B8C-83A1-F6EECF244321}">
                <p14:modId xmlns:p14="http://schemas.microsoft.com/office/powerpoint/2010/main" val="3550984840"/>
              </p:ext>
            </p:extLst>
          </p:nvPr>
        </p:nvGraphicFramePr>
        <p:xfrm>
          <a:off x="304800" y="1905000"/>
          <a:ext cx="8524875" cy="46339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421843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323" y="304800"/>
            <a:ext cx="8229600" cy="1143000"/>
          </a:xfrm>
        </p:spPr>
        <p:txBody>
          <a:bodyPr>
            <a:normAutofit fontScale="90000"/>
          </a:bodyPr>
          <a:lstStyle/>
          <a:p>
            <a:r>
              <a:rPr lang="en-US" b="1" i="1" dirty="0" smtClean="0"/>
              <a:t>Health benefit changes are saving the city $100 million vs. baseline</a:t>
            </a:r>
            <a:endParaRPr lang="en-US" b="1" i="1" dirty="0"/>
          </a:p>
        </p:txBody>
      </p:sp>
      <p:sp>
        <p:nvSpPr>
          <p:cNvPr id="4" name="Slide Number Placeholder 3"/>
          <p:cNvSpPr>
            <a:spLocks noGrp="1"/>
          </p:cNvSpPr>
          <p:nvPr>
            <p:ph type="sldNum" sz="quarter" idx="12"/>
          </p:nvPr>
        </p:nvSpPr>
        <p:spPr/>
        <p:txBody>
          <a:bodyPr/>
          <a:lstStyle/>
          <a:p>
            <a:fld id="{85273082-089E-45E9-A28A-E78F9F4A8722}" type="slidenum">
              <a:rPr lang="en-US" smtClean="0"/>
              <a:pPr/>
              <a:t>31</a:t>
            </a:fld>
            <a:endParaRPr lang="en-US" dirty="0"/>
          </a:p>
        </p:txBody>
      </p:sp>
      <p:pic>
        <p:nvPicPr>
          <p:cNvPr id="5" name="Picture 4" descr="Csp3.GIF"/>
          <p:cNvPicPr>
            <a:picLocks noChangeAspect="1"/>
          </p:cNvPicPr>
          <p:nvPr/>
        </p:nvPicPr>
        <p:blipFill>
          <a:blip r:embed="rId2" cstate="print"/>
          <a:stretch>
            <a:fillRect/>
          </a:stretch>
        </p:blipFill>
        <p:spPr>
          <a:xfrm>
            <a:off x="152400" y="381000"/>
            <a:ext cx="570377" cy="762000"/>
          </a:xfrm>
          <a:prstGeom prst="rect">
            <a:avLst/>
          </a:prstGeom>
        </p:spPr>
      </p:pic>
      <p:graphicFrame>
        <p:nvGraphicFramePr>
          <p:cNvPr id="7" name="Chart 6"/>
          <p:cNvGraphicFramePr>
            <a:graphicFrameLocks/>
          </p:cNvGraphicFramePr>
          <p:nvPr>
            <p:extLst>
              <p:ext uri="{D42A27DB-BD31-4B8C-83A1-F6EECF244321}">
                <p14:modId xmlns:p14="http://schemas.microsoft.com/office/powerpoint/2010/main" val="1398272933"/>
              </p:ext>
            </p:extLst>
          </p:nvPr>
        </p:nvGraphicFramePr>
        <p:xfrm>
          <a:off x="430930" y="1828800"/>
          <a:ext cx="8124825" cy="42362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258092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7924800" cy="868362"/>
          </a:xfrm>
        </p:spPr>
        <p:txBody>
          <a:bodyPr>
            <a:normAutofit fontScale="90000"/>
          </a:bodyPr>
          <a:lstStyle/>
          <a:p>
            <a:r>
              <a:rPr lang="en-US" b="1" i="1" dirty="0" smtClean="0"/>
              <a:t>Unfunded liabilities have shrunk by $400 million</a:t>
            </a:r>
            <a:endParaRPr lang="en-US" b="1" i="1" dirty="0"/>
          </a:p>
        </p:txBody>
      </p:sp>
      <p:sp>
        <p:nvSpPr>
          <p:cNvPr id="4" name="Slide Number Placeholder 3"/>
          <p:cNvSpPr>
            <a:spLocks noGrp="1"/>
          </p:cNvSpPr>
          <p:nvPr>
            <p:ph type="sldNum" sz="quarter" idx="12"/>
          </p:nvPr>
        </p:nvSpPr>
        <p:spPr/>
        <p:txBody>
          <a:bodyPr/>
          <a:lstStyle/>
          <a:p>
            <a:fld id="{85273082-089E-45E9-A28A-E78F9F4A8722}" type="slidenum">
              <a:rPr lang="en-US" smtClean="0"/>
              <a:pPr/>
              <a:t>32</a:t>
            </a:fld>
            <a:endParaRPr lang="en-US" dirty="0"/>
          </a:p>
        </p:txBody>
      </p:sp>
      <p:pic>
        <p:nvPicPr>
          <p:cNvPr id="5" name="Picture 4" descr="Csp3.GIF"/>
          <p:cNvPicPr>
            <a:picLocks noChangeAspect="1"/>
          </p:cNvPicPr>
          <p:nvPr/>
        </p:nvPicPr>
        <p:blipFill>
          <a:blip r:embed="rId2" cstate="print"/>
          <a:stretch>
            <a:fillRect/>
          </a:stretch>
        </p:blipFill>
        <p:spPr>
          <a:xfrm>
            <a:off x="152400" y="381000"/>
            <a:ext cx="570377" cy="76200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4204247554"/>
              </p:ext>
            </p:extLst>
          </p:nvPr>
        </p:nvGraphicFramePr>
        <p:xfrm>
          <a:off x="787400" y="1295400"/>
          <a:ext cx="7569197" cy="4267200"/>
        </p:xfrm>
        <a:graphic>
          <a:graphicData uri="http://schemas.openxmlformats.org/drawingml/2006/table">
            <a:tbl>
              <a:tblPr>
                <a:tableStyleId>{5C22544A-7EE6-4342-B048-85BDC9FD1C3A}</a:tableStyleId>
              </a:tblPr>
              <a:tblGrid>
                <a:gridCol w="610881"/>
                <a:gridCol w="610881"/>
                <a:gridCol w="658606"/>
                <a:gridCol w="658606"/>
                <a:gridCol w="610881"/>
                <a:gridCol w="610881"/>
                <a:gridCol w="610881"/>
                <a:gridCol w="610881"/>
                <a:gridCol w="620426"/>
                <a:gridCol w="620426"/>
                <a:gridCol w="706331"/>
                <a:gridCol w="639516"/>
              </a:tblGrid>
              <a:tr h="252413">
                <a:tc gridSpan="12">
                  <a:txBody>
                    <a:bodyPr/>
                    <a:lstStyle/>
                    <a:p>
                      <a:pPr algn="ctr" fontAlgn="b"/>
                      <a:r>
                        <a:rPr lang="en-US" sz="1500" u="none" strike="noStrike" dirty="0">
                          <a:effectLst/>
                        </a:rPr>
                        <a:t>Unfunded Pension and OPEB Liabilities</a:t>
                      </a:r>
                      <a:endParaRPr lang="en-US" sz="1500" b="1" i="0" u="none" strike="noStrike" dirty="0">
                        <a:solidFill>
                          <a:srgbClr val="000000"/>
                        </a:solidFill>
                        <a:effectLst/>
                        <a:latin typeface="Calibri"/>
                      </a:endParaRPr>
                    </a:p>
                  </a:txBody>
                  <a:tcPr marL="0" marR="0" marT="0" marB="0" anchor="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4787">
                <a:tc gridSpan="12">
                  <a:txBody>
                    <a:bodyPr/>
                    <a:lstStyle/>
                    <a:p>
                      <a:pPr algn="ctr" fontAlgn="b"/>
                      <a:r>
                        <a:rPr lang="en-US" sz="1200" u="none" strike="noStrike" dirty="0">
                          <a:effectLst/>
                        </a:rPr>
                        <a:t>(Figures in Millions)</a:t>
                      </a:r>
                      <a:endParaRPr lang="en-US" sz="1200" b="0" i="0" u="none" strike="noStrike" dirty="0">
                        <a:solidFill>
                          <a:srgbClr val="000000"/>
                        </a:solidFill>
                        <a:effectLst/>
                        <a:latin typeface="Calibri"/>
                      </a:endParaRPr>
                    </a:p>
                  </a:txBody>
                  <a:tcPr marL="0" marR="0" marT="0" marB="0" anchor="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0500">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solidFill>
                      <a:schemeClr val="bg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rowSpan="15" gridSpan="6">
                  <a:txBody>
                    <a:bodyPr/>
                    <a:lstStyle/>
                    <a:p>
                      <a:pPr algn="l" fontAlgn="b"/>
                      <a:endParaRPr lang="en-US" sz="1100" b="0" i="0" u="none" strike="noStrike" dirty="0">
                        <a:solidFill>
                          <a:srgbClr val="000000"/>
                        </a:solidFill>
                        <a:effectLst/>
                        <a:latin typeface="Calibri"/>
                      </a:endParaRPr>
                    </a:p>
                  </a:txBody>
                  <a:tcPr marL="0" marR="0" marT="0" marB="0" anchor="b">
                    <a:solidFill>
                      <a:schemeClr val="bg1"/>
                    </a:solidFill>
                  </a:tcPr>
                </a:tc>
                <a:tc rowSpan="15" hMerge="1">
                  <a:txBody>
                    <a:bodyPr/>
                    <a:lstStyle/>
                    <a:p>
                      <a:endParaRPr lang="en-US"/>
                    </a:p>
                  </a:txBody>
                  <a:tcPr/>
                </a:tc>
                <a:tc rowSpan="15" hMerge="1">
                  <a:txBody>
                    <a:bodyPr/>
                    <a:lstStyle/>
                    <a:p>
                      <a:endParaRPr lang="en-US"/>
                    </a:p>
                  </a:txBody>
                  <a:tcPr/>
                </a:tc>
                <a:tc rowSpan="15" hMerge="1">
                  <a:txBody>
                    <a:bodyPr/>
                    <a:lstStyle/>
                    <a:p>
                      <a:endParaRPr lang="en-US"/>
                    </a:p>
                  </a:txBody>
                  <a:tcPr/>
                </a:tc>
                <a:tc rowSpan="15" hMerge="1">
                  <a:txBody>
                    <a:bodyPr/>
                    <a:lstStyle/>
                    <a:p>
                      <a:endParaRPr lang="en-US"/>
                    </a:p>
                  </a:txBody>
                  <a:tcPr/>
                </a:tc>
                <a:tc rowSpan="15" hMerge="1">
                  <a:txBody>
                    <a:bodyPr/>
                    <a:lstStyle/>
                    <a:p>
                      <a:endParaRPr lang="en-US"/>
                    </a:p>
                  </a:txBody>
                  <a:tcPr/>
                </a:tc>
              </a:tr>
              <a:tr h="190500">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gridSpan="6"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190500">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gridSpan="6"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190500">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gridSpan="6"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190500">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gridSpan="6"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190500">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gridSpan="6"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190500">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gridSpan="6"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190500">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gridSpan="6"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190500">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gridSpan="6"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190500">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gridSpan="6"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190500">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gridSpan="6"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190500">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gridSpan="6"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190500">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gridSpan="6"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190500">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gridSpan="6"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190500">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gridSpan="6"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190500">
                <a:tc gridSpan="7">
                  <a:txBody>
                    <a:bodyPr/>
                    <a:lstStyle/>
                    <a:p>
                      <a:pPr algn="l" fontAlgn="b"/>
                      <a:r>
                        <a:rPr lang="en-US" sz="1000" u="none" strike="noStrike" dirty="0">
                          <a:effectLst/>
                        </a:rPr>
                        <a:t>OPEB:  Other post-employment benefits, namely retiree health care coverage.</a:t>
                      </a:r>
                      <a:endParaRPr lang="en-US" sz="1000" b="0" i="0" u="none" strike="noStrike" dirty="0">
                        <a:solidFill>
                          <a:srgbClr val="000000"/>
                        </a:solidFill>
                        <a:effectLst/>
                        <a:latin typeface="Calibri"/>
                      </a:endParaRPr>
                    </a:p>
                  </a:txBody>
                  <a:tcPr marL="0" marR="0" marT="0" marB="0" anchor="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r>
              <a:tr h="190500">
                <a:tc gridSpan="5">
                  <a:txBody>
                    <a:bodyPr/>
                    <a:lstStyle/>
                    <a:p>
                      <a:pPr algn="l" fontAlgn="b"/>
                      <a:r>
                        <a:rPr lang="en-US" sz="1000" u="none" strike="noStrike" dirty="0">
                          <a:effectLst/>
                        </a:rPr>
                        <a:t>FPERS:  Fire and Police Employees' Retirement System.</a:t>
                      </a:r>
                      <a:endParaRPr lang="en-US" sz="1000" b="0" i="0" u="none" strike="noStrike" dirty="0">
                        <a:solidFill>
                          <a:srgbClr val="000000"/>
                        </a:solidFill>
                        <a:effectLst/>
                        <a:latin typeface="Calibri"/>
                      </a:endParaRPr>
                    </a:p>
                  </a:txBody>
                  <a:tcPr marL="0" marR="0" marT="0" marB="0" anchor="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r>
              <a:tr h="190500">
                <a:tc gridSpan="5">
                  <a:txBody>
                    <a:bodyPr/>
                    <a:lstStyle/>
                    <a:p>
                      <a:pPr algn="l" fontAlgn="b"/>
                      <a:r>
                        <a:rPr lang="en-US" sz="1000" u="none" strike="noStrike" dirty="0">
                          <a:effectLst/>
                        </a:rPr>
                        <a:t>ERS:  Employee Retirement System for civilian employees.</a:t>
                      </a:r>
                      <a:endParaRPr lang="en-US" sz="1000" b="0" i="0" u="none" strike="noStrike" dirty="0">
                        <a:solidFill>
                          <a:srgbClr val="000000"/>
                        </a:solidFill>
                        <a:effectLst/>
                        <a:latin typeface="Calibri"/>
                      </a:endParaRPr>
                    </a:p>
                  </a:txBody>
                  <a:tcPr marL="0" marR="0" marT="0" marB="0" anchor="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r>
              <a:tr h="190500">
                <a:tc gridSpan="12">
                  <a:txBody>
                    <a:bodyPr/>
                    <a:lstStyle/>
                    <a:p>
                      <a:pPr algn="l" fontAlgn="b"/>
                      <a:r>
                        <a:rPr lang="en-US" sz="1000" u="none" strike="noStrike" dirty="0">
                          <a:effectLst/>
                        </a:rPr>
                        <a:t>Note: The relatively small Elected Officials' Retirement System is not shown; this system was valued at $1.6 million as of June 30, 2012, </a:t>
                      </a:r>
                      <a:endParaRPr lang="en-US" sz="1000" b="0" i="0" u="none" strike="noStrike" dirty="0">
                        <a:solidFill>
                          <a:srgbClr val="000000"/>
                        </a:solidFill>
                        <a:effectLst/>
                        <a:latin typeface="Calibri"/>
                      </a:endParaRPr>
                    </a:p>
                  </a:txBody>
                  <a:tcPr marL="0" marR="0" marT="0" marB="0" anchor="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0500">
                <a:tc gridSpan="3">
                  <a:txBody>
                    <a:bodyPr/>
                    <a:lstStyle/>
                    <a:p>
                      <a:pPr algn="l" fontAlgn="b"/>
                      <a:r>
                        <a:rPr lang="en-US" sz="1000" u="none" strike="noStrike" dirty="0">
                          <a:effectLst/>
                        </a:rPr>
                        <a:t>and was 109% funded. </a:t>
                      </a:r>
                      <a:endParaRPr lang="en-US" sz="1000" b="0" i="0" u="none" strike="noStrike" dirty="0">
                        <a:solidFill>
                          <a:srgbClr val="000000"/>
                        </a:solidFill>
                        <a:effectLst/>
                        <a:latin typeface="Calibri"/>
                      </a:endParaRPr>
                    </a:p>
                  </a:txBody>
                  <a:tcPr marL="0" marR="0" marT="0" marB="0" anchor="b">
                    <a:solidFill>
                      <a:schemeClr val="bg1"/>
                    </a:solidFill>
                  </a:tcPr>
                </a:tc>
                <a:tc hMerge="1">
                  <a:txBody>
                    <a:bodyPr/>
                    <a:lstStyle/>
                    <a:p>
                      <a:endParaRPr lang="en-US"/>
                    </a:p>
                  </a:txBody>
                  <a:tcPr/>
                </a:tc>
                <a:tc hMerge="1">
                  <a:txBody>
                    <a:bodyPr/>
                    <a:lstStyle/>
                    <a:p>
                      <a:endParaRPr lang="en-US"/>
                    </a:p>
                  </a:txBody>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solidFill>
                      <a:schemeClr val="bg1"/>
                    </a:solidFill>
                  </a:tcPr>
                </a:tc>
              </a:tr>
            </a:tbl>
          </a:graphicData>
        </a:graphic>
      </p:graphicFrame>
      <p:graphicFrame>
        <p:nvGraphicFramePr>
          <p:cNvPr id="8" name="Chart 7"/>
          <p:cNvGraphicFramePr/>
          <p:nvPr>
            <p:extLst>
              <p:ext uri="{D42A27DB-BD31-4B8C-83A1-F6EECF244321}">
                <p14:modId xmlns:p14="http://schemas.microsoft.com/office/powerpoint/2010/main" val="2737930197"/>
              </p:ext>
            </p:extLst>
          </p:nvPr>
        </p:nvGraphicFramePr>
        <p:xfrm>
          <a:off x="722777" y="1752600"/>
          <a:ext cx="3609975" cy="277177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2"/>
          <p:cNvSpPr txBox="1"/>
          <p:nvPr/>
        </p:nvSpPr>
        <p:spPr>
          <a:xfrm>
            <a:off x="2133600" y="2895600"/>
            <a:ext cx="819150" cy="48577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100" b="0" dirty="0"/>
              <a:t>Total</a:t>
            </a:r>
          </a:p>
          <a:p>
            <a:pPr algn="ctr"/>
            <a:r>
              <a:rPr lang="en-US" sz="1100" b="0" dirty="0"/>
              <a:t>$3,176.5</a:t>
            </a:r>
          </a:p>
          <a:p>
            <a:pPr algn="ctr"/>
            <a:endParaRPr lang="en-US" sz="1200" b="1" dirty="0"/>
          </a:p>
        </p:txBody>
      </p:sp>
      <p:graphicFrame>
        <p:nvGraphicFramePr>
          <p:cNvPr id="10" name="Chart 9"/>
          <p:cNvGraphicFramePr>
            <a:graphicFrameLocks/>
          </p:cNvGraphicFramePr>
          <p:nvPr>
            <p:extLst>
              <p:ext uri="{D42A27DB-BD31-4B8C-83A1-F6EECF244321}">
                <p14:modId xmlns:p14="http://schemas.microsoft.com/office/powerpoint/2010/main" val="4030988507"/>
              </p:ext>
            </p:extLst>
          </p:nvPr>
        </p:nvGraphicFramePr>
        <p:xfrm>
          <a:off x="4456577" y="1743075"/>
          <a:ext cx="3752850" cy="2771775"/>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9"/>
          <p:cNvSpPr txBox="1"/>
          <p:nvPr/>
        </p:nvSpPr>
        <p:spPr>
          <a:xfrm>
            <a:off x="5972175" y="2895600"/>
            <a:ext cx="742950" cy="43656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sz="1100" dirty="0"/>
              <a:t>Total</a:t>
            </a:r>
          </a:p>
          <a:p>
            <a:pPr algn="ctr"/>
            <a:r>
              <a:rPr lang="en-US" sz="1100" dirty="0"/>
              <a:t>$2,776.6</a:t>
            </a:r>
          </a:p>
        </p:txBody>
      </p:sp>
    </p:spTree>
    <p:extLst>
      <p:ext uri="{BB962C8B-B14F-4D97-AF65-F5344CB8AC3E}">
        <p14:creationId xmlns:p14="http://schemas.microsoft.com/office/powerpoint/2010/main" val="8502726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1905000"/>
            <a:ext cx="7772400" cy="1362075"/>
          </a:xfrm>
        </p:spPr>
        <p:txBody>
          <a:bodyPr/>
          <a:lstStyle/>
          <a:p>
            <a:r>
              <a:rPr lang="en-US" dirty="0" smtClean="0"/>
              <a:t>Recommended budget plan FOR FISCAL 2015</a:t>
            </a:r>
            <a:endParaRPr lang="en-US" dirty="0"/>
          </a:p>
        </p:txBody>
      </p:sp>
      <p:sp>
        <p:nvSpPr>
          <p:cNvPr id="4" name="Slide Number Placeholder 3"/>
          <p:cNvSpPr>
            <a:spLocks noGrp="1"/>
          </p:cNvSpPr>
          <p:nvPr>
            <p:ph type="sldNum" sz="quarter" idx="12"/>
          </p:nvPr>
        </p:nvSpPr>
        <p:spPr/>
        <p:txBody>
          <a:bodyPr/>
          <a:lstStyle/>
          <a:p>
            <a:fld id="{85273082-089E-45E9-A28A-E78F9F4A8722}" type="slidenum">
              <a:rPr lang="en-US" smtClean="0"/>
              <a:pPr/>
              <a:t>33</a:t>
            </a:fld>
            <a:endParaRPr lang="en-US" dirty="0"/>
          </a:p>
        </p:txBody>
      </p:sp>
      <p:pic>
        <p:nvPicPr>
          <p:cNvPr id="6" name="Picture 5" descr="Csp3.GIF"/>
          <p:cNvPicPr>
            <a:picLocks noChangeAspect="1"/>
          </p:cNvPicPr>
          <p:nvPr/>
        </p:nvPicPr>
        <p:blipFill>
          <a:blip r:embed="rId2" cstate="print"/>
          <a:stretch>
            <a:fillRect/>
          </a:stretch>
        </p:blipFill>
        <p:spPr>
          <a:xfrm>
            <a:off x="152400" y="381000"/>
            <a:ext cx="570377" cy="7620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PRIORITY-DRIVEN</a:t>
            </a:r>
            <a:endParaRPr lang="en-US" b="1" dirty="0"/>
          </a:p>
        </p:txBody>
      </p:sp>
      <p:sp>
        <p:nvSpPr>
          <p:cNvPr id="3" name="Content Placeholder 2"/>
          <p:cNvSpPr>
            <a:spLocks noGrp="1"/>
          </p:cNvSpPr>
          <p:nvPr>
            <p:ph idx="1"/>
          </p:nvPr>
        </p:nvSpPr>
        <p:spPr/>
        <p:txBody>
          <a:bodyPr>
            <a:normAutofit fontScale="92500" lnSpcReduction="10000"/>
          </a:bodyPr>
          <a:lstStyle/>
          <a:p>
            <a:pPr lvl="1" algn="ctr">
              <a:buNone/>
            </a:pPr>
            <a:r>
              <a:rPr lang="en-US" dirty="0" smtClean="0"/>
              <a:t>MAYOR RAWLINGS-BLAKE’S PRIORITY OUTCOMES FOR </a:t>
            </a:r>
            <a:r>
              <a:rPr lang="en-US" sz="3500" b="1" dirty="0" smtClean="0"/>
              <a:t>GROWING BALTIMORE</a:t>
            </a:r>
          </a:p>
          <a:p>
            <a:pPr lvl="1">
              <a:buNone/>
            </a:pPr>
            <a:endParaRPr lang="en-US" dirty="0" smtClean="0"/>
          </a:p>
          <a:p>
            <a:pPr lvl="1" algn="ctr">
              <a:buNone/>
            </a:pPr>
            <a:r>
              <a:rPr lang="en-US" sz="3200" b="1" dirty="0" smtClean="0"/>
              <a:t>Better Schools</a:t>
            </a:r>
          </a:p>
          <a:p>
            <a:pPr lvl="1" algn="ctr">
              <a:buNone/>
            </a:pPr>
            <a:r>
              <a:rPr lang="en-US" sz="3200" b="1" dirty="0" smtClean="0"/>
              <a:t>Safer Streets</a:t>
            </a:r>
          </a:p>
          <a:p>
            <a:pPr lvl="1" algn="ctr">
              <a:buNone/>
            </a:pPr>
            <a:r>
              <a:rPr lang="en-US" sz="3200" b="1" dirty="0" smtClean="0"/>
              <a:t>Stronger Neighborhoods</a:t>
            </a:r>
          </a:p>
          <a:p>
            <a:pPr lvl="1" algn="ctr">
              <a:buNone/>
            </a:pPr>
            <a:r>
              <a:rPr lang="en-US" sz="3200" b="1" dirty="0" smtClean="0"/>
              <a:t>A Growing Economy</a:t>
            </a:r>
          </a:p>
          <a:p>
            <a:pPr lvl="1" algn="ctr">
              <a:buNone/>
            </a:pPr>
            <a:r>
              <a:rPr lang="en-US" sz="3200" b="1" dirty="0" smtClean="0"/>
              <a:t>Innovative Government</a:t>
            </a:r>
          </a:p>
          <a:p>
            <a:pPr lvl="1" algn="ctr">
              <a:buNone/>
            </a:pPr>
            <a:r>
              <a:rPr lang="en-US" sz="3200" b="1" dirty="0" smtClean="0"/>
              <a:t>A Cleaner and Healthier City</a:t>
            </a:r>
            <a:endParaRPr lang="en-US" sz="3200" b="1" dirty="0"/>
          </a:p>
        </p:txBody>
      </p:sp>
      <p:sp>
        <p:nvSpPr>
          <p:cNvPr id="4" name="Slide Number Placeholder 3"/>
          <p:cNvSpPr>
            <a:spLocks noGrp="1"/>
          </p:cNvSpPr>
          <p:nvPr>
            <p:ph type="sldNum" sz="quarter" idx="12"/>
          </p:nvPr>
        </p:nvSpPr>
        <p:spPr/>
        <p:txBody>
          <a:bodyPr/>
          <a:lstStyle/>
          <a:p>
            <a:fld id="{85273082-089E-45E9-A28A-E78F9F4A8722}" type="slidenum">
              <a:rPr lang="en-US" smtClean="0"/>
              <a:pPr/>
              <a:t>34</a:t>
            </a:fld>
            <a:endParaRPr lang="en-US" dirty="0"/>
          </a:p>
        </p:txBody>
      </p:sp>
      <p:pic>
        <p:nvPicPr>
          <p:cNvPr id="5" name="Picture 4" descr="Csp3.GIF"/>
          <p:cNvPicPr>
            <a:picLocks noChangeAspect="1"/>
          </p:cNvPicPr>
          <p:nvPr/>
        </p:nvPicPr>
        <p:blipFill>
          <a:blip r:embed="rId2" cstate="print"/>
          <a:stretch>
            <a:fillRect/>
          </a:stretch>
        </p:blipFill>
        <p:spPr>
          <a:xfrm>
            <a:off x="152400" y="381000"/>
            <a:ext cx="570377" cy="762000"/>
          </a:xfrm>
          <a:prstGeom prst="rect">
            <a:avLst/>
          </a:prstGeom>
        </p:spPr>
      </p:pic>
    </p:spTree>
    <p:extLst>
      <p:ext uri="{BB962C8B-B14F-4D97-AF65-F5344CB8AC3E}">
        <p14:creationId xmlns:p14="http://schemas.microsoft.com/office/powerpoint/2010/main" val="9775381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Better Schools</a:t>
            </a:r>
          </a:p>
        </p:txBody>
      </p:sp>
      <p:sp>
        <p:nvSpPr>
          <p:cNvPr id="3" name="Content Placeholder 2"/>
          <p:cNvSpPr>
            <a:spLocks noGrp="1"/>
          </p:cNvSpPr>
          <p:nvPr>
            <p:ph idx="1"/>
          </p:nvPr>
        </p:nvSpPr>
        <p:spPr>
          <a:xfrm>
            <a:off x="457200" y="1600200"/>
            <a:ext cx="8305800" cy="4800600"/>
          </a:xfrm>
        </p:spPr>
        <p:txBody>
          <a:bodyPr>
            <a:normAutofit fontScale="77500" lnSpcReduction="20000"/>
          </a:bodyPr>
          <a:lstStyle/>
          <a:p>
            <a:r>
              <a:rPr lang="en-US" dirty="0"/>
              <a:t>Total Recommended Budget</a:t>
            </a:r>
            <a:r>
              <a:rPr lang="en-US" dirty="0" smtClean="0"/>
              <a:t>=$354,618,028</a:t>
            </a:r>
            <a:endParaRPr lang="en-US" dirty="0"/>
          </a:p>
          <a:p>
            <a:r>
              <a:rPr lang="en-US" dirty="0" smtClean="0"/>
              <a:t>Key Highlights</a:t>
            </a:r>
          </a:p>
          <a:p>
            <a:pPr lvl="1"/>
            <a:r>
              <a:rPr lang="en-US" dirty="0"/>
              <a:t>Fully funds the city’s Maintenance of Effort (MOE) payment to the Baltimore City Public School System (BCPS) at $204 million.   </a:t>
            </a:r>
          </a:p>
          <a:p>
            <a:pPr lvl="1"/>
            <a:r>
              <a:rPr lang="en-US" dirty="0"/>
              <a:t>Keeps all library branches open and extends Sunday hours of </a:t>
            </a:r>
            <a:r>
              <a:rPr lang="en-US" dirty="0" smtClean="0"/>
              <a:t>operation to </a:t>
            </a:r>
            <a:r>
              <a:rPr lang="en-US" dirty="0"/>
              <a:t>improve third-grade reading and support life-long learning</a:t>
            </a:r>
            <a:r>
              <a:rPr lang="en-US" dirty="0" smtClean="0"/>
              <a:t>.</a:t>
            </a:r>
            <a:endParaRPr lang="en-US" dirty="0"/>
          </a:p>
          <a:p>
            <a:pPr lvl="1"/>
            <a:r>
              <a:rPr lang="en-US" dirty="0"/>
              <a:t>Maintains funding of $5.9 million for Out of School Time (OST) programs administered by the Family League of Baltimore City.  Funding for these programs has grown by $1.2 million over the past four years</a:t>
            </a:r>
            <a:r>
              <a:rPr lang="en-US" dirty="0" smtClean="0"/>
              <a:t>.</a:t>
            </a:r>
            <a:endParaRPr lang="en-US" dirty="0"/>
          </a:p>
          <a:p>
            <a:pPr lvl="1"/>
            <a:r>
              <a:rPr lang="en-US" dirty="0"/>
              <a:t>Begins the transition of the City’s two daycare centers to year-round Head Start centers. In Fiscal 2015 the Mayor’s Office of Human Services will operate the facilities in their current state in order assess the quality of early child care education and provide optimal educational opportunities for all of the children</a:t>
            </a:r>
          </a:p>
        </p:txBody>
      </p:sp>
      <p:sp>
        <p:nvSpPr>
          <p:cNvPr id="4" name="Slide Number Placeholder 3"/>
          <p:cNvSpPr>
            <a:spLocks noGrp="1"/>
          </p:cNvSpPr>
          <p:nvPr>
            <p:ph type="sldNum" sz="quarter" idx="12"/>
          </p:nvPr>
        </p:nvSpPr>
        <p:spPr/>
        <p:txBody>
          <a:bodyPr/>
          <a:lstStyle/>
          <a:p>
            <a:fld id="{85273082-089E-45E9-A28A-E78F9F4A8722}" type="slidenum">
              <a:rPr lang="en-US" smtClean="0"/>
              <a:pPr/>
              <a:t>35</a:t>
            </a:fld>
            <a:endParaRPr lang="en-US" dirty="0"/>
          </a:p>
        </p:txBody>
      </p:sp>
      <p:pic>
        <p:nvPicPr>
          <p:cNvPr id="5" name="Picture 4" descr="Csp3.GIF"/>
          <p:cNvPicPr>
            <a:picLocks noChangeAspect="1"/>
          </p:cNvPicPr>
          <p:nvPr/>
        </p:nvPicPr>
        <p:blipFill>
          <a:blip r:embed="rId3" cstate="print"/>
          <a:stretch>
            <a:fillRect/>
          </a:stretch>
        </p:blipFill>
        <p:spPr>
          <a:xfrm>
            <a:off x="152400" y="381000"/>
            <a:ext cx="570377" cy="762000"/>
          </a:xfrm>
          <a:prstGeom prst="rect">
            <a:avLst/>
          </a:prstGeom>
        </p:spPr>
      </p:pic>
    </p:spTree>
    <p:extLst>
      <p:ext uri="{BB962C8B-B14F-4D97-AF65-F5344CB8AC3E}">
        <p14:creationId xmlns:p14="http://schemas.microsoft.com/office/powerpoint/2010/main" val="12711665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Better Schools</a:t>
            </a:r>
          </a:p>
        </p:txBody>
      </p:sp>
      <p:sp>
        <p:nvSpPr>
          <p:cNvPr id="3" name="Content Placeholder 2"/>
          <p:cNvSpPr>
            <a:spLocks noGrp="1"/>
          </p:cNvSpPr>
          <p:nvPr>
            <p:ph idx="1"/>
          </p:nvPr>
        </p:nvSpPr>
        <p:spPr/>
        <p:txBody>
          <a:bodyPr>
            <a:normAutofit/>
          </a:bodyPr>
          <a:lstStyle/>
          <a:p>
            <a:r>
              <a:rPr lang="en-US" dirty="0" smtClean="0"/>
              <a:t>Priority </a:t>
            </a:r>
            <a:r>
              <a:rPr lang="en-US" dirty="0"/>
              <a:t>Goals</a:t>
            </a:r>
          </a:p>
          <a:p>
            <a:pPr lvl="1"/>
            <a:r>
              <a:rPr lang="en-US" dirty="0"/>
              <a:t>Increase Student Attendance</a:t>
            </a:r>
          </a:p>
          <a:p>
            <a:pPr lvl="1"/>
            <a:r>
              <a:rPr lang="en-US" dirty="0"/>
              <a:t>Decrease the Dropout Rate</a:t>
            </a:r>
          </a:p>
          <a:p>
            <a:pPr lvl="1"/>
            <a:r>
              <a:rPr lang="en-US" dirty="0"/>
              <a:t>Increase Kindergarten Readiness</a:t>
            </a:r>
          </a:p>
          <a:p>
            <a:pPr lvl="1"/>
            <a:r>
              <a:rPr lang="en-US" dirty="0"/>
              <a:t>Increase Reading Proficiency</a:t>
            </a:r>
          </a:p>
          <a:p>
            <a:pPr lvl="1"/>
            <a:r>
              <a:rPr lang="en-US" dirty="0"/>
              <a:t>Improve College &amp; Career Readiness among high school graduates</a:t>
            </a:r>
          </a:p>
        </p:txBody>
      </p:sp>
      <p:sp>
        <p:nvSpPr>
          <p:cNvPr id="4" name="Slide Number Placeholder 3"/>
          <p:cNvSpPr>
            <a:spLocks noGrp="1"/>
          </p:cNvSpPr>
          <p:nvPr>
            <p:ph type="sldNum" sz="quarter" idx="12"/>
          </p:nvPr>
        </p:nvSpPr>
        <p:spPr/>
        <p:txBody>
          <a:bodyPr/>
          <a:lstStyle/>
          <a:p>
            <a:fld id="{85273082-089E-45E9-A28A-E78F9F4A8722}" type="slidenum">
              <a:rPr lang="en-US" smtClean="0"/>
              <a:pPr/>
              <a:t>36</a:t>
            </a:fld>
            <a:endParaRPr lang="en-US" dirty="0"/>
          </a:p>
        </p:txBody>
      </p:sp>
      <p:pic>
        <p:nvPicPr>
          <p:cNvPr id="5" name="Picture 4" descr="Csp3.GIF"/>
          <p:cNvPicPr>
            <a:picLocks noChangeAspect="1"/>
          </p:cNvPicPr>
          <p:nvPr/>
        </p:nvPicPr>
        <p:blipFill>
          <a:blip r:embed="rId2" cstate="print"/>
          <a:stretch>
            <a:fillRect/>
          </a:stretch>
        </p:blipFill>
        <p:spPr>
          <a:xfrm>
            <a:off x="152400" y="381000"/>
            <a:ext cx="570377" cy="762000"/>
          </a:xfrm>
          <a:prstGeom prst="rect">
            <a:avLst/>
          </a:prstGeom>
        </p:spPr>
      </p:pic>
    </p:spTree>
    <p:extLst>
      <p:ext uri="{BB962C8B-B14F-4D97-AF65-F5344CB8AC3E}">
        <p14:creationId xmlns:p14="http://schemas.microsoft.com/office/powerpoint/2010/main" val="10619417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Better Schools</a:t>
            </a:r>
            <a:endParaRPr lang="en-US" b="1" dirty="0"/>
          </a:p>
        </p:txBody>
      </p:sp>
      <p:sp>
        <p:nvSpPr>
          <p:cNvPr id="4" name="Slide Number Placeholder 3"/>
          <p:cNvSpPr>
            <a:spLocks noGrp="1"/>
          </p:cNvSpPr>
          <p:nvPr>
            <p:ph type="sldNum" sz="quarter" idx="12"/>
          </p:nvPr>
        </p:nvSpPr>
        <p:spPr/>
        <p:txBody>
          <a:bodyPr/>
          <a:lstStyle/>
          <a:p>
            <a:fld id="{85273082-089E-45E9-A28A-E78F9F4A8722}" type="slidenum">
              <a:rPr lang="en-US" smtClean="0"/>
              <a:pPr/>
              <a:t>37</a:t>
            </a:fld>
            <a:endParaRPr lang="en-US" dirty="0"/>
          </a:p>
        </p:txBody>
      </p:sp>
      <p:pic>
        <p:nvPicPr>
          <p:cNvPr id="5" name="Picture 4" descr="Csp3.GIF"/>
          <p:cNvPicPr>
            <a:picLocks noChangeAspect="1"/>
          </p:cNvPicPr>
          <p:nvPr/>
        </p:nvPicPr>
        <p:blipFill>
          <a:blip r:embed="rId2" cstate="print"/>
          <a:stretch>
            <a:fillRect/>
          </a:stretch>
        </p:blipFill>
        <p:spPr>
          <a:xfrm>
            <a:off x="152400" y="381000"/>
            <a:ext cx="570377" cy="762000"/>
          </a:xfrm>
          <a:prstGeom prst="rect">
            <a:avLst/>
          </a:prstGeom>
        </p:spPr>
      </p:pic>
      <p:sp>
        <p:nvSpPr>
          <p:cNvPr id="6" name="Content Placeholder 5"/>
          <p:cNvSpPr>
            <a:spLocks noGrp="1"/>
          </p:cNvSpPr>
          <p:nvPr>
            <p:ph idx="1"/>
          </p:nvPr>
        </p:nvSpPr>
        <p:spPr>
          <a:xfrm>
            <a:off x="437588" y="4419600"/>
            <a:ext cx="8249212" cy="1935163"/>
          </a:xfrm>
        </p:spPr>
        <p:txBody>
          <a:bodyPr>
            <a:normAutofit fontScale="92500"/>
          </a:bodyPr>
          <a:lstStyle/>
          <a:p>
            <a:r>
              <a:rPr lang="en-US" sz="2000" dirty="0"/>
              <a:t>School Health Services will seek to increase the number of children returning to the classroom </a:t>
            </a:r>
            <a:r>
              <a:rPr lang="en-US" sz="2000" dirty="0" smtClean="0"/>
              <a:t>from 84% to 85%, among the 410,000 visits to school health suites annually</a:t>
            </a:r>
            <a:endParaRPr lang="en-US" sz="2000" dirty="0"/>
          </a:p>
          <a:p>
            <a:r>
              <a:rPr lang="en-US" sz="2000" dirty="0" smtClean="0"/>
              <a:t>Through their Community Resource Schools, the Family League anticipates 90% of elementary school participants will achieve good attendance (absent 20 days or less). In Fiscal 2015 there will be 42 Community Resource Schools</a:t>
            </a:r>
            <a:endParaRPr lang="en-US" sz="2000" dirty="0"/>
          </a:p>
        </p:txBody>
      </p:sp>
      <p:graphicFrame>
        <p:nvGraphicFramePr>
          <p:cNvPr id="8" name="Chart 7"/>
          <p:cNvGraphicFramePr/>
          <p:nvPr>
            <p:extLst>
              <p:ext uri="{D42A27DB-BD31-4B8C-83A1-F6EECF244321}">
                <p14:modId xmlns:p14="http://schemas.microsoft.com/office/powerpoint/2010/main" val="3324460972"/>
              </p:ext>
            </p:extLst>
          </p:nvPr>
        </p:nvGraphicFramePr>
        <p:xfrm>
          <a:off x="1447800" y="1828800"/>
          <a:ext cx="6372225" cy="23622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0" y="1371600"/>
            <a:ext cx="9067800" cy="369332"/>
          </a:xfrm>
          <a:prstGeom prst="rect">
            <a:avLst/>
          </a:prstGeom>
          <a:noFill/>
        </p:spPr>
        <p:txBody>
          <a:bodyPr wrap="square" rtlCol="0">
            <a:spAutoFit/>
          </a:bodyPr>
          <a:lstStyle/>
          <a:p>
            <a:pPr algn="ctr"/>
            <a:r>
              <a:rPr lang="en-US" i="1" dirty="0" smtClean="0"/>
              <a:t>Increase Student Attendance</a:t>
            </a:r>
            <a:endParaRPr lang="en-US" i="1" dirty="0"/>
          </a:p>
        </p:txBody>
      </p:sp>
    </p:spTree>
    <p:extLst>
      <p:ext uri="{BB962C8B-B14F-4D97-AF65-F5344CB8AC3E}">
        <p14:creationId xmlns:p14="http://schemas.microsoft.com/office/powerpoint/2010/main" val="3741616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Better Schools</a:t>
            </a:r>
            <a:endParaRPr lang="en-US" b="1" dirty="0"/>
          </a:p>
        </p:txBody>
      </p:sp>
      <p:sp>
        <p:nvSpPr>
          <p:cNvPr id="4" name="Slide Number Placeholder 3"/>
          <p:cNvSpPr>
            <a:spLocks noGrp="1"/>
          </p:cNvSpPr>
          <p:nvPr>
            <p:ph type="sldNum" sz="quarter" idx="12"/>
          </p:nvPr>
        </p:nvSpPr>
        <p:spPr/>
        <p:txBody>
          <a:bodyPr/>
          <a:lstStyle/>
          <a:p>
            <a:fld id="{85273082-089E-45E9-A28A-E78F9F4A8722}" type="slidenum">
              <a:rPr lang="en-US" smtClean="0"/>
              <a:pPr/>
              <a:t>38</a:t>
            </a:fld>
            <a:endParaRPr lang="en-US" dirty="0"/>
          </a:p>
        </p:txBody>
      </p:sp>
      <p:pic>
        <p:nvPicPr>
          <p:cNvPr id="5" name="Picture 4" descr="Csp3.GIF"/>
          <p:cNvPicPr>
            <a:picLocks noChangeAspect="1"/>
          </p:cNvPicPr>
          <p:nvPr/>
        </p:nvPicPr>
        <p:blipFill>
          <a:blip r:embed="rId2" cstate="print"/>
          <a:stretch>
            <a:fillRect/>
          </a:stretch>
        </p:blipFill>
        <p:spPr>
          <a:xfrm>
            <a:off x="152400" y="381000"/>
            <a:ext cx="570377" cy="762000"/>
          </a:xfrm>
          <a:prstGeom prst="rect">
            <a:avLst/>
          </a:prstGeom>
        </p:spPr>
      </p:pic>
      <p:sp>
        <p:nvSpPr>
          <p:cNvPr id="6" name="Content Placeholder 5"/>
          <p:cNvSpPr>
            <a:spLocks noGrp="1"/>
          </p:cNvSpPr>
          <p:nvPr>
            <p:ph idx="1"/>
          </p:nvPr>
        </p:nvSpPr>
        <p:spPr>
          <a:xfrm>
            <a:off x="437588" y="4191000"/>
            <a:ext cx="8249212" cy="1935163"/>
          </a:xfrm>
        </p:spPr>
        <p:txBody>
          <a:bodyPr/>
          <a:lstStyle/>
          <a:p>
            <a:r>
              <a:rPr lang="en-US" sz="2000" dirty="0" smtClean="0"/>
              <a:t>The Enoch Pratt Free Library will host 50,000 student participants in its Summer Reading program</a:t>
            </a:r>
            <a:endParaRPr lang="en-US" sz="2000" dirty="0"/>
          </a:p>
        </p:txBody>
      </p:sp>
      <p:graphicFrame>
        <p:nvGraphicFramePr>
          <p:cNvPr id="7" name="Chart 6"/>
          <p:cNvGraphicFramePr/>
          <p:nvPr>
            <p:extLst>
              <p:ext uri="{D42A27DB-BD31-4B8C-83A1-F6EECF244321}">
                <p14:modId xmlns:p14="http://schemas.microsoft.com/office/powerpoint/2010/main" val="3437965854"/>
              </p:ext>
            </p:extLst>
          </p:nvPr>
        </p:nvGraphicFramePr>
        <p:xfrm>
          <a:off x="1600200" y="1752600"/>
          <a:ext cx="5943600" cy="220853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0" y="1371600"/>
            <a:ext cx="9067800" cy="369332"/>
          </a:xfrm>
          <a:prstGeom prst="rect">
            <a:avLst/>
          </a:prstGeom>
          <a:noFill/>
        </p:spPr>
        <p:txBody>
          <a:bodyPr wrap="square" rtlCol="0">
            <a:spAutoFit/>
          </a:bodyPr>
          <a:lstStyle/>
          <a:p>
            <a:pPr algn="ctr"/>
            <a:r>
              <a:rPr lang="en-US" i="1" dirty="0" smtClean="0"/>
              <a:t>Increase </a:t>
            </a:r>
            <a:r>
              <a:rPr lang="en-US" i="1" dirty="0"/>
              <a:t>the Percentage of 3rd Graders Reading at the Proficient Level</a:t>
            </a:r>
          </a:p>
        </p:txBody>
      </p:sp>
    </p:spTree>
    <p:extLst>
      <p:ext uri="{BB962C8B-B14F-4D97-AF65-F5344CB8AC3E}">
        <p14:creationId xmlns:p14="http://schemas.microsoft.com/office/powerpoint/2010/main" val="39461230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Safer Streets</a:t>
            </a:r>
            <a:endParaRPr lang="en-US" b="1" dirty="0"/>
          </a:p>
        </p:txBody>
      </p:sp>
      <p:sp>
        <p:nvSpPr>
          <p:cNvPr id="3" name="Content Placeholder 2"/>
          <p:cNvSpPr>
            <a:spLocks noGrp="1"/>
          </p:cNvSpPr>
          <p:nvPr>
            <p:ph idx="1"/>
          </p:nvPr>
        </p:nvSpPr>
        <p:spPr>
          <a:xfrm>
            <a:off x="457200" y="1600200"/>
            <a:ext cx="8229600" cy="5105400"/>
          </a:xfrm>
        </p:spPr>
        <p:txBody>
          <a:bodyPr>
            <a:normAutofit lnSpcReduction="10000"/>
          </a:bodyPr>
          <a:lstStyle/>
          <a:p>
            <a:r>
              <a:rPr lang="en-US" dirty="0"/>
              <a:t>Total Recommended Budget</a:t>
            </a:r>
            <a:r>
              <a:rPr lang="en-US" dirty="0" smtClean="0"/>
              <a:t>=$802,970,137</a:t>
            </a:r>
            <a:endParaRPr lang="en-US" dirty="0"/>
          </a:p>
          <a:p>
            <a:r>
              <a:rPr lang="en-US" dirty="0" smtClean="0"/>
              <a:t>Key Highlights</a:t>
            </a:r>
            <a:endParaRPr lang="en-US" dirty="0"/>
          </a:p>
          <a:p>
            <a:pPr lvl="1"/>
            <a:r>
              <a:rPr lang="en-US" sz="2200" dirty="0"/>
              <a:t>Funding for various crime reduction initiatives including Operation Ceasefire, extended curfew centers, gun buy back and night basketball</a:t>
            </a:r>
          </a:p>
          <a:p>
            <a:pPr lvl="1"/>
            <a:r>
              <a:rPr lang="en-US" sz="2200" dirty="0"/>
              <a:t>Invests $5 million from seized drug contraband for technology and capital upgrades within the Police </a:t>
            </a:r>
            <a:r>
              <a:rPr lang="en-US" sz="2200" dirty="0" smtClean="0"/>
              <a:t>Department</a:t>
            </a:r>
          </a:p>
          <a:p>
            <a:pPr lvl="1"/>
            <a:r>
              <a:rPr lang="en-US" sz="2200" dirty="0"/>
              <a:t>Fully funds EMS services while investing in new technology to track the location of medic units and steps to reduce delays in transferring patients to emergency rooms will help improve response times</a:t>
            </a:r>
            <a:r>
              <a:rPr lang="en-US" sz="2200" dirty="0" smtClean="0"/>
              <a:t>.</a:t>
            </a:r>
          </a:p>
          <a:p>
            <a:pPr lvl="1"/>
            <a:r>
              <a:rPr lang="en-US" sz="2200" dirty="0" smtClean="0"/>
              <a:t>Supports the purchase of 8 medic units, 4 engines, 2 air flex units, 2 ladder trucks, 1 rescue unit, 1 hazmat unit, &amp; 4 utility vehicles</a:t>
            </a:r>
            <a:endParaRPr lang="en-US" sz="2200" dirty="0"/>
          </a:p>
        </p:txBody>
      </p:sp>
      <p:sp>
        <p:nvSpPr>
          <p:cNvPr id="4" name="Slide Number Placeholder 3"/>
          <p:cNvSpPr>
            <a:spLocks noGrp="1"/>
          </p:cNvSpPr>
          <p:nvPr>
            <p:ph type="sldNum" sz="quarter" idx="12"/>
          </p:nvPr>
        </p:nvSpPr>
        <p:spPr/>
        <p:txBody>
          <a:bodyPr/>
          <a:lstStyle/>
          <a:p>
            <a:fld id="{85273082-089E-45E9-A28A-E78F9F4A8722}" type="slidenum">
              <a:rPr lang="en-US" smtClean="0"/>
              <a:pPr/>
              <a:t>39</a:t>
            </a:fld>
            <a:endParaRPr lang="en-US" dirty="0"/>
          </a:p>
        </p:txBody>
      </p:sp>
      <p:pic>
        <p:nvPicPr>
          <p:cNvPr id="5" name="Picture 4" descr="Csp3.GIF"/>
          <p:cNvPicPr>
            <a:picLocks noChangeAspect="1"/>
          </p:cNvPicPr>
          <p:nvPr/>
        </p:nvPicPr>
        <p:blipFill>
          <a:blip r:embed="rId2" cstate="print"/>
          <a:stretch>
            <a:fillRect/>
          </a:stretch>
        </p:blipFill>
        <p:spPr>
          <a:xfrm>
            <a:off x="152400" y="381000"/>
            <a:ext cx="570377" cy="762000"/>
          </a:xfrm>
          <a:prstGeom prst="rect">
            <a:avLst/>
          </a:prstGeom>
        </p:spPr>
      </p:pic>
    </p:spTree>
    <p:extLst>
      <p:ext uri="{BB962C8B-B14F-4D97-AF65-F5344CB8AC3E}">
        <p14:creationId xmlns:p14="http://schemas.microsoft.com/office/powerpoint/2010/main" val="2349566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Current Services Budget by the Numbers</a:t>
            </a:r>
            <a:endParaRPr lang="en-US" b="1" i="1" dirty="0"/>
          </a:p>
        </p:txBody>
      </p:sp>
      <p:sp>
        <p:nvSpPr>
          <p:cNvPr id="4" name="Slide Number Placeholder 3"/>
          <p:cNvSpPr>
            <a:spLocks noGrp="1"/>
          </p:cNvSpPr>
          <p:nvPr>
            <p:ph type="sldNum" sz="quarter" idx="12"/>
          </p:nvPr>
        </p:nvSpPr>
        <p:spPr/>
        <p:txBody>
          <a:bodyPr/>
          <a:lstStyle/>
          <a:p>
            <a:fld id="{85273082-089E-45E9-A28A-E78F9F4A8722}" type="slidenum">
              <a:rPr lang="en-US" smtClean="0"/>
              <a:pPr/>
              <a:t>4</a:t>
            </a:fld>
            <a:endParaRPr lang="en-US" dirty="0"/>
          </a:p>
        </p:txBody>
      </p:sp>
      <p:pic>
        <p:nvPicPr>
          <p:cNvPr id="5" name="Picture 4" descr="Csp3.GIF"/>
          <p:cNvPicPr>
            <a:picLocks noChangeAspect="1"/>
          </p:cNvPicPr>
          <p:nvPr/>
        </p:nvPicPr>
        <p:blipFill>
          <a:blip r:embed="rId2" cstate="print"/>
          <a:stretch>
            <a:fillRect/>
          </a:stretch>
        </p:blipFill>
        <p:spPr>
          <a:xfrm>
            <a:off x="152400" y="381000"/>
            <a:ext cx="570377" cy="762000"/>
          </a:xfrm>
          <a:prstGeom prst="rect">
            <a:avLst/>
          </a:prstGeom>
        </p:spPr>
      </p:pic>
      <p:graphicFrame>
        <p:nvGraphicFramePr>
          <p:cNvPr id="7" name="Content Placeholder 9"/>
          <p:cNvGraphicFramePr>
            <a:graphicFrameLocks/>
          </p:cNvGraphicFramePr>
          <p:nvPr>
            <p:extLst>
              <p:ext uri="{D42A27DB-BD31-4B8C-83A1-F6EECF244321}">
                <p14:modId xmlns:p14="http://schemas.microsoft.com/office/powerpoint/2010/main" val="290450312"/>
              </p:ext>
            </p:extLst>
          </p:nvPr>
        </p:nvGraphicFramePr>
        <p:xfrm>
          <a:off x="533400" y="1524000"/>
          <a:ext cx="8458200" cy="4830763"/>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
          <p:cNvSpPr txBox="1"/>
          <p:nvPr/>
        </p:nvSpPr>
        <p:spPr>
          <a:xfrm>
            <a:off x="533400" y="1990531"/>
            <a:ext cx="3048000" cy="3048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200" b="1" dirty="0" smtClean="0"/>
              <a:t>Fiscal 2015 Budget Adjustments</a:t>
            </a:r>
            <a:endParaRPr lang="en-US" sz="1200" b="1" dirty="0"/>
          </a:p>
        </p:txBody>
      </p:sp>
    </p:spTree>
    <p:extLst>
      <p:ext uri="{BB962C8B-B14F-4D97-AF65-F5344CB8AC3E}">
        <p14:creationId xmlns:p14="http://schemas.microsoft.com/office/powerpoint/2010/main" val="12445385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Safer Streets</a:t>
            </a:r>
            <a:endParaRPr lang="en-US" b="1" dirty="0"/>
          </a:p>
        </p:txBody>
      </p:sp>
      <p:sp>
        <p:nvSpPr>
          <p:cNvPr id="3" name="Content Placeholder 2"/>
          <p:cNvSpPr>
            <a:spLocks noGrp="1"/>
          </p:cNvSpPr>
          <p:nvPr>
            <p:ph idx="1"/>
          </p:nvPr>
        </p:nvSpPr>
        <p:spPr/>
        <p:txBody>
          <a:bodyPr>
            <a:normAutofit/>
          </a:bodyPr>
          <a:lstStyle/>
          <a:p>
            <a:r>
              <a:rPr lang="en-US" dirty="0" smtClean="0"/>
              <a:t>Priority Goals</a:t>
            </a:r>
          </a:p>
          <a:p>
            <a:pPr lvl="1"/>
            <a:r>
              <a:rPr lang="en-US" dirty="0" smtClean="0"/>
              <a:t>Increase Citizen Perception of Safety</a:t>
            </a:r>
          </a:p>
          <a:p>
            <a:pPr lvl="1"/>
            <a:r>
              <a:rPr lang="en-US" dirty="0" smtClean="0"/>
              <a:t>Decrease Violent Crime</a:t>
            </a:r>
          </a:p>
          <a:p>
            <a:pPr lvl="1"/>
            <a:r>
              <a:rPr lang="en-US" dirty="0" smtClean="0"/>
              <a:t>Decrease Property Crime</a:t>
            </a:r>
          </a:p>
          <a:p>
            <a:pPr lvl="1"/>
            <a:r>
              <a:rPr lang="en-US" dirty="0" smtClean="0"/>
              <a:t>Improve Fire Response Time</a:t>
            </a:r>
          </a:p>
          <a:p>
            <a:pPr lvl="1"/>
            <a:r>
              <a:rPr lang="en-US" dirty="0" smtClean="0"/>
              <a:t>Improve Emergency Medical Service Response Time</a:t>
            </a:r>
          </a:p>
        </p:txBody>
      </p:sp>
      <p:sp>
        <p:nvSpPr>
          <p:cNvPr id="4" name="Slide Number Placeholder 3"/>
          <p:cNvSpPr>
            <a:spLocks noGrp="1"/>
          </p:cNvSpPr>
          <p:nvPr>
            <p:ph type="sldNum" sz="quarter" idx="12"/>
          </p:nvPr>
        </p:nvSpPr>
        <p:spPr/>
        <p:txBody>
          <a:bodyPr/>
          <a:lstStyle/>
          <a:p>
            <a:fld id="{85273082-089E-45E9-A28A-E78F9F4A8722}" type="slidenum">
              <a:rPr lang="en-US" smtClean="0"/>
              <a:pPr/>
              <a:t>40</a:t>
            </a:fld>
            <a:endParaRPr lang="en-US" dirty="0"/>
          </a:p>
        </p:txBody>
      </p:sp>
      <p:pic>
        <p:nvPicPr>
          <p:cNvPr id="5" name="Picture 4" descr="Csp3.GIF"/>
          <p:cNvPicPr>
            <a:picLocks noChangeAspect="1"/>
          </p:cNvPicPr>
          <p:nvPr/>
        </p:nvPicPr>
        <p:blipFill>
          <a:blip r:embed="rId2" cstate="print"/>
          <a:stretch>
            <a:fillRect/>
          </a:stretch>
        </p:blipFill>
        <p:spPr>
          <a:xfrm>
            <a:off x="152400" y="381000"/>
            <a:ext cx="570377" cy="762000"/>
          </a:xfrm>
          <a:prstGeom prst="rect">
            <a:avLst/>
          </a:prstGeom>
        </p:spPr>
      </p:pic>
    </p:spTree>
    <p:extLst>
      <p:ext uri="{BB962C8B-B14F-4D97-AF65-F5344CB8AC3E}">
        <p14:creationId xmlns:p14="http://schemas.microsoft.com/office/powerpoint/2010/main" val="22472157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Safer Streets</a:t>
            </a:r>
            <a:endParaRPr lang="en-US" b="1" dirty="0"/>
          </a:p>
        </p:txBody>
      </p:sp>
      <p:sp>
        <p:nvSpPr>
          <p:cNvPr id="4" name="Slide Number Placeholder 3"/>
          <p:cNvSpPr>
            <a:spLocks noGrp="1"/>
          </p:cNvSpPr>
          <p:nvPr>
            <p:ph type="sldNum" sz="quarter" idx="12"/>
          </p:nvPr>
        </p:nvSpPr>
        <p:spPr/>
        <p:txBody>
          <a:bodyPr/>
          <a:lstStyle/>
          <a:p>
            <a:fld id="{85273082-089E-45E9-A28A-E78F9F4A8722}" type="slidenum">
              <a:rPr lang="en-US" smtClean="0"/>
              <a:pPr/>
              <a:t>41</a:t>
            </a:fld>
            <a:endParaRPr lang="en-US" dirty="0"/>
          </a:p>
        </p:txBody>
      </p:sp>
      <p:pic>
        <p:nvPicPr>
          <p:cNvPr id="5" name="Picture 4" descr="Csp3.GIF"/>
          <p:cNvPicPr>
            <a:picLocks noChangeAspect="1"/>
          </p:cNvPicPr>
          <p:nvPr/>
        </p:nvPicPr>
        <p:blipFill>
          <a:blip r:embed="rId2" cstate="print"/>
          <a:stretch>
            <a:fillRect/>
          </a:stretch>
        </p:blipFill>
        <p:spPr>
          <a:xfrm>
            <a:off x="152400" y="381000"/>
            <a:ext cx="570377" cy="762000"/>
          </a:xfrm>
          <a:prstGeom prst="rect">
            <a:avLst/>
          </a:prstGeom>
        </p:spPr>
      </p:pic>
      <p:sp>
        <p:nvSpPr>
          <p:cNvPr id="6" name="Content Placeholder 5"/>
          <p:cNvSpPr>
            <a:spLocks noGrp="1"/>
          </p:cNvSpPr>
          <p:nvPr>
            <p:ph idx="1"/>
          </p:nvPr>
        </p:nvSpPr>
        <p:spPr>
          <a:xfrm>
            <a:off x="459359" y="4419600"/>
            <a:ext cx="8249212" cy="1935163"/>
          </a:xfrm>
        </p:spPr>
        <p:txBody>
          <a:bodyPr/>
          <a:lstStyle/>
          <a:p>
            <a:r>
              <a:rPr lang="en-US" sz="2000" dirty="0" smtClean="0"/>
              <a:t>The Mayor’s Office of Criminal Justice will maintain and operate 700 crime cameras throughout Baltimore</a:t>
            </a:r>
          </a:p>
          <a:p>
            <a:r>
              <a:rPr lang="en-US" sz="2000" dirty="0" smtClean="0"/>
              <a:t>The Police Department will continue to implement community outreach strategies resulting in a 70% satisfaction rate with Police approachability, an increase from 59% in Fiscal 2013</a:t>
            </a:r>
            <a:endParaRPr lang="en-US" sz="2000" dirty="0"/>
          </a:p>
        </p:txBody>
      </p:sp>
      <p:sp>
        <p:nvSpPr>
          <p:cNvPr id="9" name="TextBox 8"/>
          <p:cNvSpPr txBox="1"/>
          <p:nvPr/>
        </p:nvSpPr>
        <p:spPr>
          <a:xfrm>
            <a:off x="0" y="1371600"/>
            <a:ext cx="9067800" cy="369332"/>
          </a:xfrm>
          <a:prstGeom prst="rect">
            <a:avLst/>
          </a:prstGeom>
          <a:noFill/>
        </p:spPr>
        <p:txBody>
          <a:bodyPr wrap="square" rtlCol="0">
            <a:spAutoFit/>
          </a:bodyPr>
          <a:lstStyle/>
          <a:p>
            <a:pPr algn="ctr"/>
            <a:r>
              <a:rPr lang="en-US" i="1" dirty="0" smtClean="0"/>
              <a:t>Increase </a:t>
            </a:r>
            <a:r>
              <a:rPr lang="en-US" i="1" dirty="0"/>
              <a:t>the percentage of citizens that rate the City safe or very safe. </a:t>
            </a:r>
          </a:p>
        </p:txBody>
      </p:sp>
      <p:graphicFrame>
        <p:nvGraphicFramePr>
          <p:cNvPr id="8" name="Chart 7"/>
          <p:cNvGraphicFramePr/>
          <p:nvPr>
            <p:extLst>
              <p:ext uri="{D42A27DB-BD31-4B8C-83A1-F6EECF244321}">
                <p14:modId xmlns:p14="http://schemas.microsoft.com/office/powerpoint/2010/main" val="394827617"/>
              </p:ext>
            </p:extLst>
          </p:nvPr>
        </p:nvGraphicFramePr>
        <p:xfrm>
          <a:off x="1685925" y="1740932"/>
          <a:ext cx="5695950" cy="26384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50700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Safer Streets</a:t>
            </a:r>
            <a:endParaRPr lang="en-US" b="1" dirty="0"/>
          </a:p>
        </p:txBody>
      </p:sp>
      <p:sp>
        <p:nvSpPr>
          <p:cNvPr id="4" name="Slide Number Placeholder 3"/>
          <p:cNvSpPr>
            <a:spLocks noGrp="1"/>
          </p:cNvSpPr>
          <p:nvPr>
            <p:ph type="sldNum" sz="quarter" idx="12"/>
          </p:nvPr>
        </p:nvSpPr>
        <p:spPr/>
        <p:txBody>
          <a:bodyPr/>
          <a:lstStyle/>
          <a:p>
            <a:fld id="{85273082-089E-45E9-A28A-E78F9F4A8722}" type="slidenum">
              <a:rPr lang="en-US" smtClean="0"/>
              <a:pPr/>
              <a:t>42</a:t>
            </a:fld>
            <a:endParaRPr lang="en-US" dirty="0"/>
          </a:p>
        </p:txBody>
      </p:sp>
      <p:pic>
        <p:nvPicPr>
          <p:cNvPr id="5" name="Picture 4" descr="Csp3.GIF"/>
          <p:cNvPicPr>
            <a:picLocks noChangeAspect="1"/>
          </p:cNvPicPr>
          <p:nvPr/>
        </p:nvPicPr>
        <p:blipFill>
          <a:blip r:embed="rId2" cstate="print"/>
          <a:stretch>
            <a:fillRect/>
          </a:stretch>
        </p:blipFill>
        <p:spPr>
          <a:xfrm>
            <a:off x="152400" y="381000"/>
            <a:ext cx="570377" cy="762000"/>
          </a:xfrm>
          <a:prstGeom prst="rect">
            <a:avLst/>
          </a:prstGeom>
        </p:spPr>
      </p:pic>
      <p:sp>
        <p:nvSpPr>
          <p:cNvPr id="6" name="Content Placeholder 5"/>
          <p:cNvSpPr>
            <a:spLocks noGrp="1"/>
          </p:cNvSpPr>
          <p:nvPr>
            <p:ph idx="1"/>
          </p:nvPr>
        </p:nvSpPr>
        <p:spPr>
          <a:xfrm>
            <a:off x="459359" y="4419600"/>
            <a:ext cx="8249212" cy="1935163"/>
          </a:xfrm>
        </p:spPr>
        <p:txBody>
          <a:bodyPr/>
          <a:lstStyle/>
          <a:p>
            <a:r>
              <a:rPr lang="en-US" sz="2000" dirty="0" smtClean="0"/>
              <a:t>The Police Department will seek to seize 650 guns and complete 450 gun arrests</a:t>
            </a:r>
          </a:p>
          <a:p>
            <a:r>
              <a:rPr lang="en-US" sz="2000" dirty="0" smtClean="0"/>
              <a:t>The Police Department will pursue 3,200 arrest warrants obtained by investigative units while seeking a 60% homicide clearance rate </a:t>
            </a:r>
            <a:endParaRPr lang="en-US" sz="2000" dirty="0"/>
          </a:p>
        </p:txBody>
      </p:sp>
      <p:sp>
        <p:nvSpPr>
          <p:cNvPr id="9" name="TextBox 8"/>
          <p:cNvSpPr txBox="1"/>
          <p:nvPr/>
        </p:nvSpPr>
        <p:spPr>
          <a:xfrm>
            <a:off x="0" y="1371600"/>
            <a:ext cx="9067800" cy="369332"/>
          </a:xfrm>
          <a:prstGeom prst="rect">
            <a:avLst/>
          </a:prstGeom>
          <a:noFill/>
        </p:spPr>
        <p:txBody>
          <a:bodyPr wrap="square" rtlCol="0">
            <a:spAutoFit/>
          </a:bodyPr>
          <a:lstStyle/>
          <a:p>
            <a:pPr algn="ctr"/>
            <a:r>
              <a:rPr lang="en-US" i="1" dirty="0" smtClean="0"/>
              <a:t>Reduce </a:t>
            </a:r>
            <a:r>
              <a:rPr lang="en-US" i="1" dirty="0"/>
              <a:t>violent crime rate</a:t>
            </a:r>
          </a:p>
        </p:txBody>
      </p:sp>
      <p:graphicFrame>
        <p:nvGraphicFramePr>
          <p:cNvPr id="10" name="Chart 9"/>
          <p:cNvGraphicFramePr/>
          <p:nvPr>
            <p:extLst>
              <p:ext uri="{D42A27DB-BD31-4B8C-83A1-F6EECF244321}">
                <p14:modId xmlns:p14="http://schemas.microsoft.com/office/powerpoint/2010/main" val="2639663887"/>
              </p:ext>
            </p:extLst>
          </p:nvPr>
        </p:nvGraphicFramePr>
        <p:xfrm>
          <a:off x="2352675" y="1706720"/>
          <a:ext cx="4362450" cy="27908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27788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Safer Streets</a:t>
            </a:r>
            <a:endParaRPr lang="en-US" b="1" dirty="0"/>
          </a:p>
        </p:txBody>
      </p:sp>
      <p:sp>
        <p:nvSpPr>
          <p:cNvPr id="4" name="Slide Number Placeholder 3"/>
          <p:cNvSpPr>
            <a:spLocks noGrp="1"/>
          </p:cNvSpPr>
          <p:nvPr>
            <p:ph type="sldNum" sz="quarter" idx="12"/>
          </p:nvPr>
        </p:nvSpPr>
        <p:spPr/>
        <p:txBody>
          <a:bodyPr/>
          <a:lstStyle/>
          <a:p>
            <a:fld id="{85273082-089E-45E9-A28A-E78F9F4A8722}" type="slidenum">
              <a:rPr lang="en-US" smtClean="0"/>
              <a:pPr/>
              <a:t>43</a:t>
            </a:fld>
            <a:endParaRPr lang="en-US" dirty="0"/>
          </a:p>
        </p:txBody>
      </p:sp>
      <p:pic>
        <p:nvPicPr>
          <p:cNvPr id="5" name="Picture 4" descr="Csp3.GIF"/>
          <p:cNvPicPr>
            <a:picLocks noChangeAspect="1"/>
          </p:cNvPicPr>
          <p:nvPr/>
        </p:nvPicPr>
        <p:blipFill>
          <a:blip r:embed="rId2" cstate="print"/>
          <a:stretch>
            <a:fillRect/>
          </a:stretch>
        </p:blipFill>
        <p:spPr>
          <a:xfrm>
            <a:off x="152400" y="381000"/>
            <a:ext cx="570377" cy="762000"/>
          </a:xfrm>
          <a:prstGeom prst="rect">
            <a:avLst/>
          </a:prstGeom>
        </p:spPr>
      </p:pic>
      <p:sp>
        <p:nvSpPr>
          <p:cNvPr id="6" name="Content Placeholder 5"/>
          <p:cNvSpPr>
            <a:spLocks noGrp="1"/>
          </p:cNvSpPr>
          <p:nvPr>
            <p:ph idx="1"/>
          </p:nvPr>
        </p:nvSpPr>
        <p:spPr>
          <a:xfrm>
            <a:off x="459359" y="4419600"/>
            <a:ext cx="8249212" cy="1935163"/>
          </a:xfrm>
        </p:spPr>
        <p:txBody>
          <a:bodyPr/>
          <a:lstStyle/>
          <a:p>
            <a:r>
              <a:rPr lang="en-US" sz="2000" dirty="0" smtClean="0"/>
              <a:t>EMS units will respond to 146,000 calls for assistance and transport 87,000 patients; the service will response to 90% of EMS calls within 10 minutes</a:t>
            </a:r>
          </a:p>
          <a:p>
            <a:r>
              <a:rPr lang="en-US" sz="2000" dirty="0" smtClean="0"/>
              <a:t>Fire Communications will seek to dispatch 90% of calls within one minute</a:t>
            </a:r>
            <a:endParaRPr lang="en-US" sz="2000" dirty="0"/>
          </a:p>
        </p:txBody>
      </p:sp>
      <p:sp>
        <p:nvSpPr>
          <p:cNvPr id="9" name="TextBox 8"/>
          <p:cNvSpPr txBox="1"/>
          <p:nvPr/>
        </p:nvSpPr>
        <p:spPr>
          <a:xfrm>
            <a:off x="0" y="1371600"/>
            <a:ext cx="9067800" cy="369332"/>
          </a:xfrm>
          <a:prstGeom prst="rect">
            <a:avLst/>
          </a:prstGeom>
          <a:noFill/>
        </p:spPr>
        <p:txBody>
          <a:bodyPr wrap="square" rtlCol="0">
            <a:spAutoFit/>
          </a:bodyPr>
          <a:lstStyle/>
          <a:p>
            <a:pPr algn="ctr"/>
            <a:r>
              <a:rPr lang="en-US" i="1" dirty="0"/>
              <a:t>Percent of Fire and EMS 911 calls meeting national response time standards. </a:t>
            </a:r>
          </a:p>
        </p:txBody>
      </p:sp>
      <p:graphicFrame>
        <p:nvGraphicFramePr>
          <p:cNvPr id="8" name="Chart 7"/>
          <p:cNvGraphicFramePr/>
          <p:nvPr>
            <p:extLst>
              <p:ext uri="{D42A27DB-BD31-4B8C-83A1-F6EECF244321}">
                <p14:modId xmlns:p14="http://schemas.microsoft.com/office/powerpoint/2010/main" val="3686656251"/>
              </p:ext>
            </p:extLst>
          </p:nvPr>
        </p:nvGraphicFramePr>
        <p:xfrm>
          <a:off x="1828800" y="1828800"/>
          <a:ext cx="5162550" cy="25669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969586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Stronger Neighborhoods</a:t>
            </a:r>
            <a:endParaRPr lang="en-US" b="1" dirty="0"/>
          </a:p>
        </p:txBody>
      </p:sp>
      <p:sp>
        <p:nvSpPr>
          <p:cNvPr id="3" name="Content Placeholder 2"/>
          <p:cNvSpPr>
            <a:spLocks noGrp="1"/>
          </p:cNvSpPr>
          <p:nvPr>
            <p:ph idx="1"/>
          </p:nvPr>
        </p:nvSpPr>
        <p:spPr/>
        <p:txBody>
          <a:bodyPr>
            <a:normAutofit fontScale="92500" lnSpcReduction="10000"/>
          </a:bodyPr>
          <a:lstStyle/>
          <a:p>
            <a:r>
              <a:rPr lang="en-US" dirty="0"/>
              <a:t>Total Recommended Budget</a:t>
            </a:r>
            <a:r>
              <a:rPr lang="en-US" dirty="0" smtClean="0"/>
              <a:t>=$215,480,369</a:t>
            </a:r>
            <a:endParaRPr lang="en-US" dirty="0"/>
          </a:p>
          <a:p>
            <a:r>
              <a:rPr lang="en-US" dirty="0" smtClean="0"/>
              <a:t>Key Highlights</a:t>
            </a:r>
            <a:endParaRPr lang="en-US" dirty="0"/>
          </a:p>
          <a:p>
            <a:pPr lvl="1"/>
            <a:r>
              <a:rPr lang="en-US" dirty="0"/>
              <a:t>Reduces the effective property tax rate for city homeowners to $</a:t>
            </a:r>
            <a:r>
              <a:rPr lang="en-US" dirty="0" smtClean="0"/>
              <a:t>2.13 </a:t>
            </a:r>
            <a:r>
              <a:rPr lang="en-US" dirty="0"/>
              <a:t>per $100 of assessed value, representing an 11 cent </a:t>
            </a:r>
            <a:r>
              <a:rPr lang="en-US" dirty="0" smtClean="0"/>
              <a:t>(6%) </a:t>
            </a:r>
            <a:r>
              <a:rPr lang="en-US" dirty="0"/>
              <a:t>cut over three years under the Mayor’s </a:t>
            </a:r>
            <a:r>
              <a:rPr lang="en-US" i="1" dirty="0"/>
              <a:t>20 Cents by 2020</a:t>
            </a:r>
            <a:r>
              <a:rPr lang="en-US" dirty="0"/>
              <a:t> initiative.</a:t>
            </a:r>
          </a:p>
          <a:p>
            <a:pPr lvl="1"/>
            <a:r>
              <a:rPr lang="en-US" dirty="0"/>
              <a:t>Maintains funding for recreation centers, public pools, and park maintenance.  </a:t>
            </a:r>
          </a:p>
          <a:p>
            <a:pPr lvl="1"/>
            <a:r>
              <a:rPr lang="en-US" dirty="0"/>
              <a:t>Fully funds Housing Code Enforcement and Blight Elimination services to support implementation of </a:t>
            </a:r>
            <a:r>
              <a:rPr lang="en-US" dirty="0" smtClean="0"/>
              <a:t>Whole Block Demolition</a:t>
            </a:r>
            <a:endParaRPr lang="en-US" dirty="0"/>
          </a:p>
        </p:txBody>
      </p:sp>
      <p:sp>
        <p:nvSpPr>
          <p:cNvPr id="4" name="Slide Number Placeholder 3"/>
          <p:cNvSpPr>
            <a:spLocks noGrp="1"/>
          </p:cNvSpPr>
          <p:nvPr>
            <p:ph type="sldNum" sz="quarter" idx="12"/>
          </p:nvPr>
        </p:nvSpPr>
        <p:spPr/>
        <p:txBody>
          <a:bodyPr/>
          <a:lstStyle/>
          <a:p>
            <a:fld id="{85273082-089E-45E9-A28A-E78F9F4A8722}" type="slidenum">
              <a:rPr lang="en-US" smtClean="0"/>
              <a:pPr/>
              <a:t>44</a:t>
            </a:fld>
            <a:endParaRPr lang="en-US" dirty="0"/>
          </a:p>
        </p:txBody>
      </p:sp>
      <p:pic>
        <p:nvPicPr>
          <p:cNvPr id="5" name="Picture 4" descr="Csp3.GIF"/>
          <p:cNvPicPr>
            <a:picLocks noChangeAspect="1"/>
          </p:cNvPicPr>
          <p:nvPr/>
        </p:nvPicPr>
        <p:blipFill>
          <a:blip r:embed="rId2" cstate="print"/>
          <a:stretch>
            <a:fillRect/>
          </a:stretch>
        </p:blipFill>
        <p:spPr>
          <a:xfrm>
            <a:off x="152400" y="381000"/>
            <a:ext cx="570377" cy="762000"/>
          </a:xfrm>
          <a:prstGeom prst="rect">
            <a:avLst/>
          </a:prstGeom>
        </p:spPr>
      </p:pic>
    </p:spTree>
    <p:extLst>
      <p:ext uri="{BB962C8B-B14F-4D97-AF65-F5344CB8AC3E}">
        <p14:creationId xmlns:p14="http://schemas.microsoft.com/office/powerpoint/2010/main" val="5330499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Stronger Neighborhoods</a:t>
            </a:r>
            <a:endParaRPr lang="en-US" b="1" dirty="0"/>
          </a:p>
        </p:txBody>
      </p:sp>
      <p:sp>
        <p:nvSpPr>
          <p:cNvPr id="3" name="Content Placeholder 2"/>
          <p:cNvSpPr>
            <a:spLocks noGrp="1"/>
          </p:cNvSpPr>
          <p:nvPr>
            <p:ph idx="1"/>
          </p:nvPr>
        </p:nvSpPr>
        <p:spPr/>
        <p:txBody>
          <a:bodyPr>
            <a:normAutofit/>
          </a:bodyPr>
          <a:lstStyle/>
          <a:p>
            <a:r>
              <a:rPr lang="en-US" dirty="0" smtClean="0"/>
              <a:t>Priority Goals</a:t>
            </a:r>
          </a:p>
          <a:p>
            <a:pPr lvl="1"/>
            <a:r>
              <a:rPr lang="en-US" dirty="0" smtClean="0"/>
              <a:t>Reduce blight in Baltimore</a:t>
            </a:r>
          </a:p>
          <a:p>
            <a:pPr lvl="1"/>
            <a:r>
              <a:rPr lang="en-US" dirty="0" smtClean="0"/>
              <a:t>Improve condition of private neighborhood properties</a:t>
            </a:r>
          </a:p>
          <a:p>
            <a:pPr lvl="1"/>
            <a:r>
              <a:rPr lang="en-US" dirty="0" smtClean="0"/>
              <a:t>Improve quality of neighborhood right-of-ways</a:t>
            </a:r>
          </a:p>
          <a:p>
            <a:pPr lvl="1"/>
            <a:r>
              <a:rPr lang="en-US" dirty="0" smtClean="0"/>
              <a:t>Increase citizen satisfaction with neighborhood services</a:t>
            </a:r>
          </a:p>
          <a:p>
            <a:pPr lvl="1"/>
            <a:r>
              <a:rPr lang="en-US" dirty="0" smtClean="0"/>
              <a:t>Increase civic engagement</a:t>
            </a:r>
          </a:p>
          <a:p>
            <a:pPr lvl="1"/>
            <a:endParaRPr lang="en-US" dirty="0" smtClean="0"/>
          </a:p>
        </p:txBody>
      </p:sp>
      <p:sp>
        <p:nvSpPr>
          <p:cNvPr id="4" name="Slide Number Placeholder 3"/>
          <p:cNvSpPr>
            <a:spLocks noGrp="1"/>
          </p:cNvSpPr>
          <p:nvPr>
            <p:ph type="sldNum" sz="quarter" idx="12"/>
          </p:nvPr>
        </p:nvSpPr>
        <p:spPr/>
        <p:txBody>
          <a:bodyPr/>
          <a:lstStyle/>
          <a:p>
            <a:fld id="{85273082-089E-45E9-A28A-E78F9F4A8722}" type="slidenum">
              <a:rPr lang="en-US" smtClean="0"/>
              <a:pPr/>
              <a:t>45</a:t>
            </a:fld>
            <a:endParaRPr lang="en-US" dirty="0"/>
          </a:p>
        </p:txBody>
      </p:sp>
      <p:pic>
        <p:nvPicPr>
          <p:cNvPr id="5" name="Picture 4" descr="Csp3.GIF"/>
          <p:cNvPicPr>
            <a:picLocks noChangeAspect="1"/>
          </p:cNvPicPr>
          <p:nvPr/>
        </p:nvPicPr>
        <p:blipFill>
          <a:blip r:embed="rId2" cstate="print"/>
          <a:stretch>
            <a:fillRect/>
          </a:stretch>
        </p:blipFill>
        <p:spPr>
          <a:xfrm>
            <a:off x="152400" y="381000"/>
            <a:ext cx="570377" cy="762000"/>
          </a:xfrm>
          <a:prstGeom prst="rect">
            <a:avLst/>
          </a:prstGeom>
        </p:spPr>
      </p:pic>
    </p:spTree>
    <p:extLst>
      <p:ext uri="{BB962C8B-B14F-4D97-AF65-F5344CB8AC3E}">
        <p14:creationId xmlns:p14="http://schemas.microsoft.com/office/powerpoint/2010/main" val="3115683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Stronger Neighborhoods</a:t>
            </a:r>
            <a:endParaRPr lang="en-US" b="1" dirty="0"/>
          </a:p>
        </p:txBody>
      </p:sp>
      <p:sp>
        <p:nvSpPr>
          <p:cNvPr id="4" name="Slide Number Placeholder 3"/>
          <p:cNvSpPr>
            <a:spLocks noGrp="1"/>
          </p:cNvSpPr>
          <p:nvPr>
            <p:ph type="sldNum" sz="quarter" idx="12"/>
          </p:nvPr>
        </p:nvSpPr>
        <p:spPr/>
        <p:txBody>
          <a:bodyPr/>
          <a:lstStyle/>
          <a:p>
            <a:fld id="{85273082-089E-45E9-A28A-E78F9F4A8722}" type="slidenum">
              <a:rPr lang="en-US" smtClean="0"/>
              <a:pPr/>
              <a:t>46</a:t>
            </a:fld>
            <a:endParaRPr lang="en-US" dirty="0"/>
          </a:p>
        </p:txBody>
      </p:sp>
      <p:pic>
        <p:nvPicPr>
          <p:cNvPr id="5" name="Picture 4" descr="Csp3.GIF"/>
          <p:cNvPicPr>
            <a:picLocks noChangeAspect="1"/>
          </p:cNvPicPr>
          <p:nvPr/>
        </p:nvPicPr>
        <p:blipFill>
          <a:blip r:embed="rId2" cstate="print"/>
          <a:stretch>
            <a:fillRect/>
          </a:stretch>
        </p:blipFill>
        <p:spPr>
          <a:xfrm>
            <a:off x="152400" y="381000"/>
            <a:ext cx="570377" cy="762000"/>
          </a:xfrm>
          <a:prstGeom prst="rect">
            <a:avLst/>
          </a:prstGeom>
        </p:spPr>
      </p:pic>
      <p:sp>
        <p:nvSpPr>
          <p:cNvPr id="6" name="Content Placeholder 5"/>
          <p:cNvSpPr>
            <a:spLocks noGrp="1"/>
          </p:cNvSpPr>
          <p:nvPr>
            <p:ph idx="1"/>
          </p:nvPr>
        </p:nvSpPr>
        <p:spPr>
          <a:xfrm>
            <a:off x="459359" y="4419600"/>
            <a:ext cx="8249212" cy="1935163"/>
          </a:xfrm>
        </p:spPr>
        <p:txBody>
          <a:bodyPr/>
          <a:lstStyle/>
          <a:p>
            <a:r>
              <a:rPr lang="en-US" sz="2000" dirty="0" smtClean="0"/>
              <a:t>Through Code Enforcement Activities 1,200 vacant structures in targeted areas will be made habitable</a:t>
            </a:r>
          </a:p>
          <a:p>
            <a:r>
              <a:rPr lang="en-US" sz="2000" dirty="0" smtClean="0"/>
              <a:t>The Land Resources Division with HCD will sell approximately 275 City-owned properties, returning these properties to the City’s tax rolls</a:t>
            </a:r>
            <a:endParaRPr lang="en-US" sz="2000" dirty="0"/>
          </a:p>
        </p:txBody>
      </p:sp>
      <p:sp>
        <p:nvSpPr>
          <p:cNvPr id="9" name="TextBox 8"/>
          <p:cNvSpPr txBox="1"/>
          <p:nvPr/>
        </p:nvSpPr>
        <p:spPr>
          <a:xfrm>
            <a:off x="0" y="1371600"/>
            <a:ext cx="9067800" cy="369332"/>
          </a:xfrm>
          <a:prstGeom prst="rect">
            <a:avLst/>
          </a:prstGeom>
          <a:noFill/>
        </p:spPr>
        <p:txBody>
          <a:bodyPr wrap="square" rtlCol="0">
            <a:spAutoFit/>
          </a:bodyPr>
          <a:lstStyle/>
          <a:p>
            <a:pPr algn="ctr"/>
            <a:r>
              <a:rPr lang="en-US" i="1" dirty="0" smtClean="0"/>
              <a:t>Reduce </a:t>
            </a:r>
            <a:r>
              <a:rPr lang="en-US" i="1" dirty="0"/>
              <a:t>blight and return vacant neighborhood structures and land to productive </a:t>
            </a:r>
            <a:r>
              <a:rPr lang="en-US" i="1" dirty="0" smtClean="0"/>
              <a:t>use.</a:t>
            </a:r>
            <a:endParaRPr lang="en-US" i="1" dirty="0"/>
          </a:p>
        </p:txBody>
      </p:sp>
      <p:graphicFrame>
        <p:nvGraphicFramePr>
          <p:cNvPr id="10" name="Chart 9"/>
          <p:cNvGraphicFramePr/>
          <p:nvPr>
            <p:extLst>
              <p:ext uri="{D42A27DB-BD31-4B8C-83A1-F6EECF244321}">
                <p14:modId xmlns:p14="http://schemas.microsoft.com/office/powerpoint/2010/main" val="3658899912"/>
              </p:ext>
            </p:extLst>
          </p:nvPr>
        </p:nvGraphicFramePr>
        <p:xfrm>
          <a:off x="1562100" y="2057400"/>
          <a:ext cx="6286500" cy="2133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414104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Stronger Neighborhoods</a:t>
            </a:r>
            <a:endParaRPr lang="en-US" b="1" dirty="0"/>
          </a:p>
        </p:txBody>
      </p:sp>
      <p:sp>
        <p:nvSpPr>
          <p:cNvPr id="4" name="Slide Number Placeholder 3"/>
          <p:cNvSpPr>
            <a:spLocks noGrp="1"/>
          </p:cNvSpPr>
          <p:nvPr>
            <p:ph type="sldNum" sz="quarter" idx="12"/>
          </p:nvPr>
        </p:nvSpPr>
        <p:spPr/>
        <p:txBody>
          <a:bodyPr/>
          <a:lstStyle/>
          <a:p>
            <a:fld id="{85273082-089E-45E9-A28A-E78F9F4A8722}" type="slidenum">
              <a:rPr lang="en-US" smtClean="0"/>
              <a:pPr/>
              <a:t>47</a:t>
            </a:fld>
            <a:endParaRPr lang="en-US" dirty="0"/>
          </a:p>
        </p:txBody>
      </p:sp>
      <p:pic>
        <p:nvPicPr>
          <p:cNvPr id="5" name="Picture 4" descr="Csp3.GIF"/>
          <p:cNvPicPr>
            <a:picLocks noChangeAspect="1"/>
          </p:cNvPicPr>
          <p:nvPr/>
        </p:nvPicPr>
        <p:blipFill>
          <a:blip r:embed="rId2" cstate="print"/>
          <a:stretch>
            <a:fillRect/>
          </a:stretch>
        </p:blipFill>
        <p:spPr>
          <a:xfrm>
            <a:off x="152400" y="381000"/>
            <a:ext cx="570377" cy="762000"/>
          </a:xfrm>
          <a:prstGeom prst="rect">
            <a:avLst/>
          </a:prstGeom>
        </p:spPr>
      </p:pic>
      <p:sp>
        <p:nvSpPr>
          <p:cNvPr id="6" name="Content Placeholder 5"/>
          <p:cNvSpPr>
            <a:spLocks noGrp="1"/>
          </p:cNvSpPr>
          <p:nvPr>
            <p:ph idx="1"/>
          </p:nvPr>
        </p:nvSpPr>
        <p:spPr>
          <a:xfrm>
            <a:off x="459359" y="4419600"/>
            <a:ext cx="8249212" cy="1935163"/>
          </a:xfrm>
        </p:spPr>
        <p:txBody>
          <a:bodyPr/>
          <a:lstStyle/>
          <a:p>
            <a:r>
              <a:rPr lang="en-US" sz="2000" dirty="0" smtClean="0"/>
              <a:t>Street Management will seek to resurface 140 lane miles of Baltimore roadways and repair 100% of potholes within 48 hours of reporting</a:t>
            </a:r>
          </a:p>
          <a:p>
            <a:r>
              <a:rPr lang="en-US" sz="2000" dirty="0" smtClean="0"/>
              <a:t>Traffic Management will seek to ensure traffic flows are at the optimal travel times 90% of the time</a:t>
            </a:r>
          </a:p>
        </p:txBody>
      </p:sp>
      <p:sp>
        <p:nvSpPr>
          <p:cNvPr id="9" name="TextBox 8"/>
          <p:cNvSpPr txBox="1"/>
          <p:nvPr/>
        </p:nvSpPr>
        <p:spPr>
          <a:xfrm>
            <a:off x="0" y="1371600"/>
            <a:ext cx="9067800" cy="369332"/>
          </a:xfrm>
          <a:prstGeom prst="rect">
            <a:avLst/>
          </a:prstGeom>
          <a:noFill/>
        </p:spPr>
        <p:txBody>
          <a:bodyPr wrap="square" rtlCol="0">
            <a:spAutoFit/>
          </a:bodyPr>
          <a:lstStyle/>
          <a:p>
            <a:pPr algn="ctr"/>
            <a:r>
              <a:rPr lang="en-US" i="1" dirty="0" smtClean="0"/>
              <a:t>Improve </a:t>
            </a:r>
            <a:r>
              <a:rPr lang="en-US" i="1" dirty="0"/>
              <a:t>the quality of rights of way in neighborhoods. </a:t>
            </a:r>
          </a:p>
        </p:txBody>
      </p:sp>
      <p:graphicFrame>
        <p:nvGraphicFramePr>
          <p:cNvPr id="8" name="Chart 7"/>
          <p:cNvGraphicFramePr/>
          <p:nvPr>
            <p:extLst>
              <p:ext uri="{D42A27DB-BD31-4B8C-83A1-F6EECF244321}">
                <p14:modId xmlns:p14="http://schemas.microsoft.com/office/powerpoint/2010/main" val="3039670201"/>
              </p:ext>
            </p:extLst>
          </p:nvPr>
        </p:nvGraphicFramePr>
        <p:xfrm>
          <a:off x="1914524" y="1828800"/>
          <a:ext cx="5400675" cy="2438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149278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Stronger Neighborhoods</a:t>
            </a:r>
            <a:endParaRPr lang="en-US" b="1" dirty="0"/>
          </a:p>
        </p:txBody>
      </p:sp>
      <p:sp>
        <p:nvSpPr>
          <p:cNvPr id="4" name="Slide Number Placeholder 3"/>
          <p:cNvSpPr>
            <a:spLocks noGrp="1"/>
          </p:cNvSpPr>
          <p:nvPr>
            <p:ph type="sldNum" sz="quarter" idx="12"/>
          </p:nvPr>
        </p:nvSpPr>
        <p:spPr/>
        <p:txBody>
          <a:bodyPr/>
          <a:lstStyle/>
          <a:p>
            <a:fld id="{85273082-089E-45E9-A28A-E78F9F4A8722}" type="slidenum">
              <a:rPr lang="en-US" smtClean="0"/>
              <a:pPr/>
              <a:t>48</a:t>
            </a:fld>
            <a:endParaRPr lang="en-US" dirty="0"/>
          </a:p>
        </p:txBody>
      </p:sp>
      <p:pic>
        <p:nvPicPr>
          <p:cNvPr id="5" name="Picture 4" descr="Csp3.GIF"/>
          <p:cNvPicPr>
            <a:picLocks noChangeAspect="1"/>
          </p:cNvPicPr>
          <p:nvPr/>
        </p:nvPicPr>
        <p:blipFill>
          <a:blip r:embed="rId2" cstate="print"/>
          <a:stretch>
            <a:fillRect/>
          </a:stretch>
        </p:blipFill>
        <p:spPr>
          <a:xfrm>
            <a:off x="152400" y="381000"/>
            <a:ext cx="570377" cy="762000"/>
          </a:xfrm>
          <a:prstGeom prst="rect">
            <a:avLst/>
          </a:prstGeom>
        </p:spPr>
      </p:pic>
      <p:sp>
        <p:nvSpPr>
          <p:cNvPr id="6" name="Content Placeholder 5"/>
          <p:cNvSpPr>
            <a:spLocks noGrp="1"/>
          </p:cNvSpPr>
          <p:nvPr>
            <p:ph idx="1"/>
          </p:nvPr>
        </p:nvSpPr>
        <p:spPr>
          <a:xfrm>
            <a:off x="459359" y="4419600"/>
            <a:ext cx="8249212" cy="1935163"/>
          </a:xfrm>
        </p:spPr>
        <p:txBody>
          <a:bodyPr/>
          <a:lstStyle/>
          <a:p>
            <a:r>
              <a:rPr lang="en-US" sz="2000" dirty="0" smtClean="0"/>
              <a:t>Recreation Centers will provide out-of-school time recreational opportunities for 325,000 participants, an increase of 12,000 from Fiscal 2013</a:t>
            </a:r>
          </a:p>
          <a:p>
            <a:r>
              <a:rPr lang="en-US" sz="2000" dirty="0" smtClean="0"/>
              <a:t>Park Maintenance will work to ensure 92% of playground areas have 100% functional components, a 4% increase from Fiscal 2013</a:t>
            </a:r>
          </a:p>
        </p:txBody>
      </p:sp>
      <p:sp>
        <p:nvSpPr>
          <p:cNvPr id="9" name="TextBox 8"/>
          <p:cNvSpPr txBox="1"/>
          <p:nvPr/>
        </p:nvSpPr>
        <p:spPr>
          <a:xfrm>
            <a:off x="0" y="1371600"/>
            <a:ext cx="9067800" cy="369332"/>
          </a:xfrm>
          <a:prstGeom prst="rect">
            <a:avLst/>
          </a:prstGeom>
          <a:noFill/>
        </p:spPr>
        <p:txBody>
          <a:bodyPr wrap="square" rtlCol="0">
            <a:spAutoFit/>
          </a:bodyPr>
          <a:lstStyle/>
          <a:p>
            <a:pPr algn="ctr"/>
            <a:r>
              <a:rPr lang="en-US" i="1" dirty="0"/>
              <a:t>Improve Citizen Usage of and Satisfaction with neighborhood-based services and amenities </a:t>
            </a:r>
          </a:p>
        </p:txBody>
      </p:sp>
      <p:graphicFrame>
        <p:nvGraphicFramePr>
          <p:cNvPr id="10" name="Chart 9"/>
          <p:cNvGraphicFramePr>
            <a:graphicFrameLocks/>
          </p:cNvGraphicFramePr>
          <p:nvPr>
            <p:extLst>
              <p:ext uri="{D42A27DB-BD31-4B8C-83A1-F6EECF244321}">
                <p14:modId xmlns:p14="http://schemas.microsoft.com/office/powerpoint/2010/main" val="3333405148"/>
              </p:ext>
            </p:extLst>
          </p:nvPr>
        </p:nvGraphicFramePr>
        <p:xfrm>
          <a:off x="2171700" y="1790716"/>
          <a:ext cx="4724400" cy="25262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345366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 Growing Economy</a:t>
            </a:r>
            <a:endParaRPr lang="en-US" b="1" dirty="0"/>
          </a:p>
        </p:txBody>
      </p:sp>
      <p:sp>
        <p:nvSpPr>
          <p:cNvPr id="3" name="Content Placeholder 2"/>
          <p:cNvSpPr>
            <a:spLocks noGrp="1"/>
          </p:cNvSpPr>
          <p:nvPr>
            <p:ph idx="1"/>
          </p:nvPr>
        </p:nvSpPr>
        <p:spPr/>
        <p:txBody>
          <a:bodyPr>
            <a:normAutofit fontScale="77500" lnSpcReduction="20000"/>
          </a:bodyPr>
          <a:lstStyle/>
          <a:p>
            <a:r>
              <a:rPr lang="en-US" sz="3900" dirty="0"/>
              <a:t>Total Recommended Budget</a:t>
            </a:r>
            <a:r>
              <a:rPr lang="en-US" sz="3900" dirty="0" smtClean="0"/>
              <a:t>=$128,215,348</a:t>
            </a:r>
            <a:endParaRPr lang="en-US" sz="3900" dirty="0"/>
          </a:p>
          <a:p>
            <a:r>
              <a:rPr lang="en-US" sz="3900" dirty="0" smtClean="0"/>
              <a:t>Key Highlights</a:t>
            </a:r>
            <a:endParaRPr lang="en-US" sz="3900" dirty="0"/>
          </a:p>
          <a:p>
            <a:pPr lvl="1"/>
            <a:r>
              <a:rPr lang="en-US" dirty="0"/>
              <a:t>Supports economic development efforts to assist small businesses, encourage technology entrepreneurs, and attract and retain </a:t>
            </a:r>
            <a:r>
              <a:rPr lang="en-US" dirty="0" smtClean="0"/>
              <a:t>jobs.</a:t>
            </a:r>
          </a:p>
          <a:p>
            <a:pPr lvl="1"/>
            <a:r>
              <a:rPr lang="en-US" dirty="0"/>
              <a:t>Maintains funding for the Youth Works Summer Job Program, which will partner with private and non-profit employers to give more than 5,000 young people meaningful work experiences. </a:t>
            </a:r>
          </a:p>
          <a:p>
            <a:pPr lvl="1"/>
            <a:r>
              <a:rPr lang="en-US" dirty="0"/>
              <a:t>Maintains funding for key cultural institutions, such as the art museums, Baltimore Symphony Orchestra and the Baltimore Office of Promotion and the Arts. </a:t>
            </a:r>
          </a:p>
          <a:p>
            <a:pPr lvl="1"/>
            <a:r>
              <a:rPr lang="en-US" dirty="0"/>
              <a:t>Provides ongoing enhancement funding for a </a:t>
            </a:r>
            <a:r>
              <a:rPr lang="en-US" dirty="0" smtClean="0"/>
              <a:t>Food </a:t>
            </a:r>
            <a:r>
              <a:rPr lang="en-US" dirty="0"/>
              <a:t>D</a:t>
            </a:r>
            <a:r>
              <a:rPr lang="en-US" dirty="0" smtClean="0"/>
              <a:t>esert </a:t>
            </a:r>
            <a:r>
              <a:rPr lang="en-US" dirty="0"/>
              <a:t>strategy geared towards connecting urban farmers and convenience stores.</a:t>
            </a:r>
          </a:p>
        </p:txBody>
      </p:sp>
      <p:sp>
        <p:nvSpPr>
          <p:cNvPr id="4" name="Slide Number Placeholder 3"/>
          <p:cNvSpPr>
            <a:spLocks noGrp="1"/>
          </p:cNvSpPr>
          <p:nvPr>
            <p:ph type="sldNum" sz="quarter" idx="12"/>
          </p:nvPr>
        </p:nvSpPr>
        <p:spPr/>
        <p:txBody>
          <a:bodyPr/>
          <a:lstStyle/>
          <a:p>
            <a:fld id="{85273082-089E-45E9-A28A-E78F9F4A8722}" type="slidenum">
              <a:rPr lang="en-US" smtClean="0"/>
              <a:pPr/>
              <a:t>49</a:t>
            </a:fld>
            <a:endParaRPr lang="en-US" dirty="0"/>
          </a:p>
        </p:txBody>
      </p:sp>
      <p:pic>
        <p:nvPicPr>
          <p:cNvPr id="5" name="Picture 4" descr="Csp3.GIF"/>
          <p:cNvPicPr>
            <a:picLocks noChangeAspect="1"/>
          </p:cNvPicPr>
          <p:nvPr/>
        </p:nvPicPr>
        <p:blipFill>
          <a:blip r:embed="rId2" cstate="print"/>
          <a:stretch>
            <a:fillRect/>
          </a:stretch>
        </p:blipFill>
        <p:spPr>
          <a:xfrm>
            <a:off x="152400" y="381000"/>
            <a:ext cx="570377" cy="762000"/>
          </a:xfrm>
          <a:prstGeom prst="rect">
            <a:avLst/>
          </a:prstGeom>
        </p:spPr>
      </p:pic>
    </p:spTree>
    <p:extLst>
      <p:ext uri="{BB962C8B-B14F-4D97-AF65-F5344CB8AC3E}">
        <p14:creationId xmlns:p14="http://schemas.microsoft.com/office/powerpoint/2010/main" val="2666933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General Fund Current Services </a:t>
            </a:r>
            <a:br>
              <a:rPr lang="en-US" b="1" i="1" dirty="0" smtClean="0"/>
            </a:br>
            <a:r>
              <a:rPr lang="en-US" b="1" i="1" dirty="0" smtClean="0"/>
              <a:t>Budget by the Numbers</a:t>
            </a:r>
            <a:endParaRPr lang="en-US" b="1" i="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93999740"/>
              </p:ext>
            </p:extLst>
          </p:nvPr>
        </p:nvGraphicFramePr>
        <p:xfrm>
          <a:off x="457200" y="1600200"/>
          <a:ext cx="8382000" cy="4569060"/>
        </p:xfrm>
        <a:graphic>
          <a:graphicData uri="http://schemas.openxmlformats.org/drawingml/2006/table">
            <a:tbl>
              <a:tblPr firstRow="1" bandRow="1">
                <a:tableStyleId>{5C22544A-7EE6-4342-B048-85BDC9FD1C3A}</a:tableStyleId>
              </a:tblPr>
              <a:tblGrid>
                <a:gridCol w="6553200"/>
                <a:gridCol w="1828800"/>
              </a:tblGrid>
              <a:tr h="228600">
                <a:tc>
                  <a:txBody>
                    <a:bodyPr/>
                    <a:lstStyle/>
                    <a:p>
                      <a:r>
                        <a:rPr lang="en-US" dirty="0" smtClean="0"/>
                        <a:t>Budget</a:t>
                      </a:r>
                      <a:r>
                        <a:rPr lang="en-US" baseline="0" dirty="0" smtClean="0"/>
                        <a:t> Adjustment</a:t>
                      </a:r>
                      <a:endParaRPr lang="en-US" dirty="0"/>
                    </a:p>
                  </a:txBody>
                  <a:tcPr/>
                </a:tc>
                <a:tc>
                  <a:txBody>
                    <a:bodyPr/>
                    <a:lstStyle/>
                    <a:p>
                      <a:r>
                        <a:rPr lang="en-US" dirty="0" smtClean="0"/>
                        <a:t>Cost</a:t>
                      </a:r>
                      <a:endParaRPr lang="en-US" dirty="0"/>
                    </a:p>
                  </a:txBody>
                  <a:tcPr/>
                </a:tc>
              </a:tr>
              <a:tr h="243840">
                <a:tc>
                  <a:txBody>
                    <a:bodyPr/>
                    <a:lstStyle/>
                    <a:p>
                      <a:r>
                        <a:rPr lang="en-US" sz="1200" dirty="0" smtClean="0"/>
                        <a:t>Pay Increases</a:t>
                      </a:r>
                      <a:endParaRPr lang="en-US" sz="1200" dirty="0"/>
                    </a:p>
                  </a:txBody>
                  <a:tcPr/>
                </a:tc>
                <a:tc>
                  <a:txBody>
                    <a:bodyPr/>
                    <a:lstStyle/>
                    <a:p>
                      <a:pPr algn="r"/>
                      <a:r>
                        <a:rPr lang="en-US" sz="1200" dirty="0" smtClean="0"/>
                        <a:t>$16.5m</a:t>
                      </a:r>
                      <a:endParaRPr lang="en-US" sz="1200" dirty="0"/>
                    </a:p>
                  </a:txBody>
                  <a:tcPr/>
                </a:tc>
              </a:tr>
              <a:tr h="243840">
                <a:tc>
                  <a:txBody>
                    <a:bodyPr/>
                    <a:lstStyle/>
                    <a:p>
                      <a:r>
                        <a:rPr lang="en-US" sz="1200" dirty="0" smtClean="0"/>
                        <a:t>Pension Costs</a:t>
                      </a:r>
                      <a:endParaRPr lang="en-US" sz="1200" dirty="0"/>
                    </a:p>
                  </a:txBody>
                  <a:tcPr/>
                </a:tc>
                <a:tc>
                  <a:txBody>
                    <a:bodyPr/>
                    <a:lstStyle/>
                    <a:p>
                      <a:pPr algn="r"/>
                      <a:r>
                        <a:rPr lang="en-US" sz="1200" dirty="0" smtClean="0"/>
                        <a:t>$7.2m</a:t>
                      </a:r>
                      <a:endParaRPr lang="en-US" sz="1200" dirty="0"/>
                    </a:p>
                  </a:txBody>
                  <a:tcPr/>
                </a:tc>
              </a:tr>
              <a:tr h="243840">
                <a:tc>
                  <a:txBody>
                    <a:bodyPr/>
                    <a:lstStyle/>
                    <a:p>
                      <a:r>
                        <a:rPr lang="en-US" sz="1200" dirty="0" smtClean="0"/>
                        <a:t>General Inflation</a:t>
                      </a:r>
                      <a:r>
                        <a:rPr lang="en-US" sz="1200" baseline="0" dirty="0" smtClean="0"/>
                        <a:t> for non-personnel line items</a:t>
                      </a:r>
                      <a:endParaRPr lang="en-US" sz="1200" dirty="0"/>
                    </a:p>
                  </a:txBody>
                  <a:tcPr/>
                </a:tc>
                <a:tc>
                  <a:txBody>
                    <a:bodyPr/>
                    <a:lstStyle/>
                    <a:p>
                      <a:pPr algn="r"/>
                      <a:r>
                        <a:rPr lang="en-US" sz="1200" dirty="0" smtClean="0"/>
                        <a:t>$5.7m</a:t>
                      </a:r>
                      <a:endParaRPr lang="en-US" sz="1200" dirty="0"/>
                    </a:p>
                  </a:txBody>
                  <a:tcPr/>
                </a:tc>
              </a:tr>
              <a:tr h="228600">
                <a:tc>
                  <a:txBody>
                    <a:bodyPr/>
                    <a:lstStyle/>
                    <a:p>
                      <a:r>
                        <a:rPr lang="en-US" sz="1200" dirty="0" smtClean="0"/>
                        <a:t>Workers Comp</a:t>
                      </a:r>
                      <a:endParaRPr lang="en-US" sz="1200" dirty="0"/>
                    </a:p>
                  </a:txBody>
                  <a:tcPr/>
                </a:tc>
                <a:tc>
                  <a:txBody>
                    <a:bodyPr/>
                    <a:lstStyle/>
                    <a:p>
                      <a:pPr algn="r"/>
                      <a:r>
                        <a:rPr lang="en-US" sz="1200" dirty="0" smtClean="0"/>
                        <a:t>$4.1m</a:t>
                      </a:r>
                      <a:endParaRPr lang="en-US" sz="1200" dirty="0"/>
                    </a:p>
                  </a:txBody>
                  <a:tcPr/>
                </a:tc>
              </a:tr>
              <a:tr h="213360">
                <a:tc>
                  <a:txBody>
                    <a:bodyPr/>
                    <a:lstStyle/>
                    <a:p>
                      <a:r>
                        <a:rPr lang="en-US" sz="1200" dirty="0" smtClean="0"/>
                        <a:t>Police Legal Fees</a:t>
                      </a:r>
                      <a:endParaRPr lang="en-US" sz="1200" dirty="0"/>
                    </a:p>
                  </a:txBody>
                  <a:tcPr/>
                </a:tc>
                <a:tc>
                  <a:txBody>
                    <a:bodyPr/>
                    <a:lstStyle/>
                    <a:p>
                      <a:pPr algn="r"/>
                      <a:r>
                        <a:rPr lang="en-US" sz="1200" dirty="0" smtClean="0"/>
                        <a:t>$2.5m</a:t>
                      </a:r>
                      <a:endParaRPr lang="en-US" sz="1200" dirty="0"/>
                    </a:p>
                  </a:txBody>
                  <a:tcPr/>
                </a:tc>
              </a:tr>
              <a:tr h="167640">
                <a:tc>
                  <a:txBody>
                    <a:bodyPr/>
                    <a:lstStyle/>
                    <a:p>
                      <a:r>
                        <a:rPr lang="en-US" sz="1200" dirty="0" smtClean="0"/>
                        <a:t>Software</a:t>
                      </a:r>
                      <a:r>
                        <a:rPr lang="en-US" sz="1200" baseline="0" dirty="0" smtClean="0"/>
                        <a:t> Upgrade Costs</a:t>
                      </a:r>
                      <a:endParaRPr lang="en-US" sz="1200" dirty="0"/>
                    </a:p>
                  </a:txBody>
                  <a:tcPr/>
                </a:tc>
                <a:tc>
                  <a:txBody>
                    <a:bodyPr/>
                    <a:lstStyle/>
                    <a:p>
                      <a:pPr algn="r"/>
                      <a:r>
                        <a:rPr lang="en-US" sz="1200" dirty="0" smtClean="0"/>
                        <a:t>$2.0m</a:t>
                      </a:r>
                      <a:endParaRPr lang="en-US" sz="1200" dirty="0"/>
                    </a:p>
                  </a:txBody>
                  <a:tcPr/>
                </a:tc>
              </a:tr>
              <a:tr h="198120">
                <a:tc>
                  <a:txBody>
                    <a:bodyPr/>
                    <a:lstStyle/>
                    <a:p>
                      <a:r>
                        <a:rPr lang="en-US" sz="1200" dirty="0" smtClean="0"/>
                        <a:t>Landfill Development</a:t>
                      </a:r>
                      <a:endParaRPr lang="en-US" sz="1200" dirty="0"/>
                    </a:p>
                  </a:txBody>
                  <a:tcPr/>
                </a:tc>
                <a:tc>
                  <a:txBody>
                    <a:bodyPr/>
                    <a:lstStyle/>
                    <a:p>
                      <a:pPr algn="r"/>
                      <a:r>
                        <a:rPr lang="en-US" sz="1200" dirty="0" smtClean="0"/>
                        <a:t>$2.0m</a:t>
                      </a:r>
                      <a:endParaRPr lang="en-US" sz="1200" dirty="0"/>
                    </a:p>
                  </a:txBody>
                  <a:tcPr/>
                </a:tc>
              </a:tr>
              <a:tr h="198120">
                <a:tc>
                  <a:txBody>
                    <a:bodyPr/>
                    <a:lstStyle/>
                    <a:p>
                      <a:r>
                        <a:rPr lang="en-US" sz="1200" dirty="0" smtClean="0"/>
                        <a:t>Street</a:t>
                      </a:r>
                      <a:r>
                        <a:rPr lang="en-US" sz="1200" baseline="0" dirty="0" smtClean="0"/>
                        <a:t> Sweeping</a:t>
                      </a:r>
                      <a:endParaRPr lang="en-US" sz="1200" dirty="0"/>
                    </a:p>
                  </a:txBody>
                  <a:tcPr/>
                </a:tc>
                <a:tc>
                  <a:txBody>
                    <a:bodyPr/>
                    <a:lstStyle/>
                    <a:p>
                      <a:pPr algn="r"/>
                      <a:r>
                        <a:rPr lang="en-US" sz="1200" dirty="0" smtClean="0"/>
                        <a:t>$1.6m</a:t>
                      </a:r>
                      <a:endParaRPr lang="en-US" sz="1200" dirty="0"/>
                    </a:p>
                  </a:txBody>
                  <a:tcPr/>
                </a:tc>
              </a:tr>
              <a:tr h="182880">
                <a:tc>
                  <a:txBody>
                    <a:bodyPr/>
                    <a:lstStyle/>
                    <a:p>
                      <a:r>
                        <a:rPr lang="en-US" sz="1200" dirty="0" smtClean="0"/>
                        <a:t>Asbestos</a:t>
                      </a:r>
                      <a:r>
                        <a:rPr lang="en-US" sz="1200" baseline="0" dirty="0" smtClean="0"/>
                        <a:t> Remediation</a:t>
                      </a:r>
                      <a:endParaRPr lang="en-US" sz="1200" dirty="0"/>
                    </a:p>
                  </a:txBody>
                  <a:tcPr/>
                </a:tc>
                <a:tc>
                  <a:txBody>
                    <a:bodyPr/>
                    <a:lstStyle/>
                    <a:p>
                      <a:pPr algn="r"/>
                      <a:r>
                        <a:rPr lang="en-US" sz="1200" dirty="0" smtClean="0"/>
                        <a:t>$1.0m</a:t>
                      </a:r>
                      <a:endParaRPr lang="en-US" sz="1200" dirty="0"/>
                    </a:p>
                  </a:txBody>
                  <a:tcPr/>
                </a:tc>
              </a:tr>
              <a:tr h="289560">
                <a:tc>
                  <a:txBody>
                    <a:bodyPr/>
                    <a:lstStyle/>
                    <a:p>
                      <a:r>
                        <a:rPr lang="en-US" sz="1200" dirty="0" smtClean="0"/>
                        <a:t>Adjustment</a:t>
                      </a:r>
                      <a:r>
                        <a:rPr lang="en-US" sz="1200" baseline="0" dirty="0" smtClean="0"/>
                        <a:t> to Visit Baltimore appropriation based on Hotel Tax</a:t>
                      </a:r>
                      <a:endParaRPr lang="en-US" sz="1200" dirty="0"/>
                    </a:p>
                  </a:txBody>
                  <a:tcPr/>
                </a:tc>
                <a:tc>
                  <a:txBody>
                    <a:bodyPr/>
                    <a:lstStyle/>
                    <a:p>
                      <a:pPr algn="r"/>
                      <a:r>
                        <a:rPr lang="en-US" sz="1200" dirty="0" smtClean="0"/>
                        <a:t>$1.0m</a:t>
                      </a:r>
                    </a:p>
                  </a:txBody>
                  <a:tcPr/>
                </a:tc>
              </a:tr>
              <a:tr h="289560">
                <a:tc>
                  <a:txBody>
                    <a:bodyPr/>
                    <a:lstStyle/>
                    <a:p>
                      <a:r>
                        <a:rPr lang="en-US" sz="1200" dirty="0" smtClean="0"/>
                        <a:t>Funding for City</a:t>
                      </a:r>
                      <a:r>
                        <a:rPr lang="en-US" sz="1200" baseline="0" dirty="0" smtClean="0"/>
                        <a:t> Wellness Initiative</a:t>
                      </a:r>
                      <a:endParaRPr lang="en-US" sz="1200" dirty="0"/>
                    </a:p>
                  </a:txBody>
                  <a:tcPr/>
                </a:tc>
                <a:tc>
                  <a:txBody>
                    <a:bodyPr/>
                    <a:lstStyle/>
                    <a:p>
                      <a:pPr algn="r"/>
                      <a:r>
                        <a:rPr lang="en-US" sz="1200" dirty="0" smtClean="0"/>
                        <a:t>$1.0m</a:t>
                      </a:r>
                    </a:p>
                  </a:txBody>
                  <a:tcPr/>
                </a:tc>
              </a:tr>
              <a:tr h="228600">
                <a:tc>
                  <a:txBody>
                    <a:bodyPr/>
                    <a:lstStyle/>
                    <a:p>
                      <a:r>
                        <a:rPr lang="en-US" sz="1200" dirty="0" smtClean="0"/>
                        <a:t>Teacher Pension</a:t>
                      </a:r>
                      <a:endParaRPr lang="en-US" sz="1200" dirty="0"/>
                    </a:p>
                  </a:txBody>
                  <a:tcPr/>
                </a:tc>
                <a:tc>
                  <a:txBody>
                    <a:bodyPr/>
                    <a:lstStyle/>
                    <a:p>
                      <a:pPr algn="r"/>
                      <a:r>
                        <a:rPr lang="en-US" sz="1200" dirty="0" smtClean="0">
                          <a:solidFill>
                            <a:srgbClr val="C00000"/>
                          </a:solidFill>
                        </a:rPr>
                        <a:t>-$1.5m</a:t>
                      </a:r>
                      <a:endParaRPr lang="en-US" sz="1200" dirty="0">
                        <a:solidFill>
                          <a:srgbClr val="C00000"/>
                        </a:solidFill>
                      </a:endParaRPr>
                    </a:p>
                  </a:txBody>
                  <a:tcPr/>
                </a:tc>
              </a:tr>
              <a:tr h="213360">
                <a:tc>
                  <a:txBody>
                    <a:bodyPr/>
                    <a:lstStyle/>
                    <a:p>
                      <a:r>
                        <a:rPr lang="en-US" sz="1200" dirty="0" smtClean="0"/>
                        <a:t>Fire Overtime</a:t>
                      </a:r>
                      <a:endParaRPr lang="en-US" sz="1200" dirty="0"/>
                    </a:p>
                  </a:txBody>
                  <a:tcPr/>
                </a:tc>
                <a:tc>
                  <a:txBody>
                    <a:bodyPr/>
                    <a:lstStyle/>
                    <a:p>
                      <a:pPr algn="r"/>
                      <a:r>
                        <a:rPr lang="en-US" sz="1200" dirty="0" smtClean="0">
                          <a:solidFill>
                            <a:srgbClr val="C00000"/>
                          </a:solidFill>
                        </a:rPr>
                        <a:t>-$2.4m</a:t>
                      </a:r>
                      <a:endParaRPr lang="en-US" sz="1200" dirty="0">
                        <a:solidFill>
                          <a:srgbClr val="C00000"/>
                        </a:solidFill>
                      </a:endParaRPr>
                    </a:p>
                  </a:txBody>
                  <a:tcPr/>
                </a:tc>
              </a:tr>
              <a:tr h="213360">
                <a:tc>
                  <a:txBody>
                    <a:bodyPr/>
                    <a:lstStyle/>
                    <a:p>
                      <a:r>
                        <a:rPr lang="en-US" sz="1200" dirty="0" smtClean="0"/>
                        <a:t>Debt Service</a:t>
                      </a:r>
                      <a:endParaRPr lang="en-US" sz="1200" dirty="0"/>
                    </a:p>
                  </a:txBody>
                  <a:tcPr/>
                </a:tc>
                <a:tc>
                  <a:txBody>
                    <a:bodyPr/>
                    <a:lstStyle/>
                    <a:p>
                      <a:pPr algn="r"/>
                      <a:r>
                        <a:rPr lang="en-US" sz="1200" dirty="0" smtClean="0">
                          <a:solidFill>
                            <a:srgbClr val="C00000"/>
                          </a:solidFill>
                        </a:rPr>
                        <a:t>-$5.6m</a:t>
                      </a:r>
                      <a:endParaRPr lang="en-US" sz="1200" dirty="0">
                        <a:solidFill>
                          <a:srgbClr val="C00000"/>
                        </a:solidFill>
                      </a:endParaRPr>
                    </a:p>
                  </a:txBody>
                  <a:tcPr/>
                </a:tc>
              </a:tr>
              <a:tr h="332340">
                <a:tc>
                  <a:txBody>
                    <a:bodyPr/>
                    <a:lstStyle/>
                    <a:p>
                      <a:r>
                        <a:rPr lang="en-US" sz="1400" b="1" dirty="0" smtClean="0"/>
                        <a:t>TOTAL CHANGE FROM</a:t>
                      </a:r>
                      <a:r>
                        <a:rPr lang="en-US" sz="1400" b="1" baseline="0" dirty="0" smtClean="0"/>
                        <a:t> FISCAL 2014 ADOPTED</a:t>
                      </a:r>
                      <a:endParaRPr lang="en-US" sz="1400" b="1" dirty="0"/>
                    </a:p>
                  </a:txBody>
                  <a:tcPr/>
                </a:tc>
                <a:tc>
                  <a:txBody>
                    <a:bodyPr/>
                    <a:lstStyle/>
                    <a:p>
                      <a:pPr algn="r"/>
                      <a:r>
                        <a:rPr lang="en-US" sz="1400" b="1" dirty="0" smtClean="0"/>
                        <a:t>$35.0m</a:t>
                      </a:r>
                      <a:endParaRPr lang="en-US" sz="1400" b="1" dirty="0"/>
                    </a:p>
                  </a:txBody>
                  <a:tcPr/>
                </a:tc>
              </a:tr>
            </a:tbl>
          </a:graphicData>
        </a:graphic>
      </p:graphicFrame>
      <p:sp>
        <p:nvSpPr>
          <p:cNvPr id="4" name="Slide Number Placeholder 3"/>
          <p:cNvSpPr>
            <a:spLocks noGrp="1"/>
          </p:cNvSpPr>
          <p:nvPr>
            <p:ph type="sldNum" sz="quarter" idx="12"/>
          </p:nvPr>
        </p:nvSpPr>
        <p:spPr/>
        <p:txBody>
          <a:bodyPr/>
          <a:lstStyle/>
          <a:p>
            <a:fld id="{85273082-089E-45E9-A28A-E78F9F4A8722}" type="slidenum">
              <a:rPr lang="en-US" smtClean="0"/>
              <a:pPr/>
              <a:t>5</a:t>
            </a:fld>
            <a:endParaRPr lang="en-US" dirty="0"/>
          </a:p>
        </p:txBody>
      </p:sp>
      <p:pic>
        <p:nvPicPr>
          <p:cNvPr id="5" name="Picture 4" descr="Csp3.GIF"/>
          <p:cNvPicPr>
            <a:picLocks noChangeAspect="1"/>
          </p:cNvPicPr>
          <p:nvPr/>
        </p:nvPicPr>
        <p:blipFill>
          <a:blip r:embed="rId2" cstate="print"/>
          <a:stretch>
            <a:fillRect/>
          </a:stretch>
        </p:blipFill>
        <p:spPr>
          <a:xfrm>
            <a:off x="152400" y="381000"/>
            <a:ext cx="570377" cy="762000"/>
          </a:xfrm>
          <a:prstGeom prst="rect">
            <a:avLst/>
          </a:prstGeom>
        </p:spPr>
      </p:pic>
    </p:spTree>
    <p:extLst>
      <p:ext uri="{BB962C8B-B14F-4D97-AF65-F5344CB8AC3E}">
        <p14:creationId xmlns:p14="http://schemas.microsoft.com/office/powerpoint/2010/main" val="20304581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 Growing Economy</a:t>
            </a:r>
            <a:endParaRPr lang="en-US" b="1" dirty="0"/>
          </a:p>
        </p:txBody>
      </p:sp>
      <p:sp>
        <p:nvSpPr>
          <p:cNvPr id="3" name="Content Placeholder 2"/>
          <p:cNvSpPr>
            <a:spLocks noGrp="1"/>
          </p:cNvSpPr>
          <p:nvPr>
            <p:ph idx="1"/>
          </p:nvPr>
        </p:nvSpPr>
        <p:spPr/>
        <p:txBody>
          <a:bodyPr>
            <a:normAutofit/>
          </a:bodyPr>
          <a:lstStyle/>
          <a:p>
            <a:r>
              <a:rPr lang="en-US" dirty="0"/>
              <a:t>Priority Goals</a:t>
            </a:r>
          </a:p>
          <a:p>
            <a:pPr lvl="1"/>
            <a:r>
              <a:rPr lang="en-US" dirty="0" smtClean="0"/>
              <a:t>Increase the number of residents with a  job</a:t>
            </a:r>
            <a:endParaRPr lang="en-US" dirty="0"/>
          </a:p>
          <a:p>
            <a:pPr lvl="1"/>
            <a:r>
              <a:rPr lang="en-US" dirty="0" smtClean="0"/>
              <a:t>Increase the number of businesses in the City</a:t>
            </a:r>
            <a:endParaRPr lang="en-US" dirty="0"/>
          </a:p>
          <a:p>
            <a:pPr lvl="1"/>
            <a:r>
              <a:rPr lang="en-US" dirty="0" smtClean="0"/>
              <a:t>Increase economic activity from tourism and entertainment</a:t>
            </a:r>
            <a:endParaRPr lang="en-US" dirty="0"/>
          </a:p>
          <a:p>
            <a:pPr lvl="1"/>
            <a:r>
              <a:rPr lang="en-US" dirty="0" smtClean="0"/>
              <a:t>Increase retail activity</a:t>
            </a:r>
            <a:endParaRPr lang="en-US" dirty="0"/>
          </a:p>
          <a:p>
            <a:pPr lvl="1"/>
            <a:r>
              <a:rPr lang="en-US" dirty="0" smtClean="0"/>
              <a:t>Increase cultural opportunities</a:t>
            </a:r>
            <a:endParaRPr lang="en-US" dirty="0"/>
          </a:p>
        </p:txBody>
      </p:sp>
      <p:sp>
        <p:nvSpPr>
          <p:cNvPr id="4" name="Slide Number Placeholder 3"/>
          <p:cNvSpPr>
            <a:spLocks noGrp="1"/>
          </p:cNvSpPr>
          <p:nvPr>
            <p:ph type="sldNum" sz="quarter" idx="12"/>
          </p:nvPr>
        </p:nvSpPr>
        <p:spPr/>
        <p:txBody>
          <a:bodyPr/>
          <a:lstStyle/>
          <a:p>
            <a:fld id="{85273082-089E-45E9-A28A-E78F9F4A8722}" type="slidenum">
              <a:rPr lang="en-US" smtClean="0"/>
              <a:pPr/>
              <a:t>50</a:t>
            </a:fld>
            <a:endParaRPr lang="en-US" dirty="0"/>
          </a:p>
        </p:txBody>
      </p:sp>
      <p:pic>
        <p:nvPicPr>
          <p:cNvPr id="5" name="Picture 4" descr="Csp3.GIF"/>
          <p:cNvPicPr>
            <a:picLocks noChangeAspect="1"/>
          </p:cNvPicPr>
          <p:nvPr/>
        </p:nvPicPr>
        <p:blipFill>
          <a:blip r:embed="rId2" cstate="print"/>
          <a:stretch>
            <a:fillRect/>
          </a:stretch>
        </p:blipFill>
        <p:spPr>
          <a:xfrm>
            <a:off x="152400" y="381000"/>
            <a:ext cx="570377" cy="762000"/>
          </a:xfrm>
          <a:prstGeom prst="rect">
            <a:avLst/>
          </a:prstGeom>
        </p:spPr>
      </p:pic>
    </p:spTree>
    <p:extLst>
      <p:ext uri="{BB962C8B-B14F-4D97-AF65-F5344CB8AC3E}">
        <p14:creationId xmlns:p14="http://schemas.microsoft.com/office/powerpoint/2010/main" val="39576341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 Growing Economy</a:t>
            </a:r>
            <a:endParaRPr lang="en-US" b="1" dirty="0"/>
          </a:p>
        </p:txBody>
      </p:sp>
      <p:sp>
        <p:nvSpPr>
          <p:cNvPr id="4" name="Slide Number Placeholder 3"/>
          <p:cNvSpPr>
            <a:spLocks noGrp="1"/>
          </p:cNvSpPr>
          <p:nvPr>
            <p:ph type="sldNum" sz="quarter" idx="12"/>
          </p:nvPr>
        </p:nvSpPr>
        <p:spPr/>
        <p:txBody>
          <a:bodyPr/>
          <a:lstStyle/>
          <a:p>
            <a:fld id="{85273082-089E-45E9-A28A-E78F9F4A8722}" type="slidenum">
              <a:rPr lang="en-US" smtClean="0"/>
              <a:pPr/>
              <a:t>51</a:t>
            </a:fld>
            <a:endParaRPr lang="en-US" dirty="0"/>
          </a:p>
        </p:txBody>
      </p:sp>
      <p:pic>
        <p:nvPicPr>
          <p:cNvPr id="5" name="Picture 4" descr="Csp3.GIF"/>
          <p:cNvPicPr>
            <a:picLocks noChangeAspect="1"/>
          </p:cNvPicPr>
          <p:nvPr/>
        </p:nvPicPr>
        <p:blipFill>
          <a:blip r:embed="rId2" cstate="print"/>
          <a:stretch>
            <a:fillRect/>
          </a:stretch>
        </p:blipFill>
        <p:spPr>
          <a:xfrm>
            <a:off x="152400" y="381000"/>
            <a:ext cx="570377" cy="762000"/>
          </a:xfrm>
          <a:prstGeom prst="rect">
            <a:avLst/>
          </a:prstGeom>
        </p:spPr>
      </p:pic>
      <p:sp>
        <p:nvSpPr>
          <p:cNvPr id="6" name="Content Placeholder 5"/>
          <p:cNvSpPr>
            <a:spLocks noGrp="1"/>
          </p:cNvSpPr>
          <p:nvPr>
            <p:ph idx="1"/>
          </p:nvPr>
        </p:nvSpPr>
        <p:spPr>
          <a:xfrm>
            <a:off x="459359" y="4419600"/>
            <a:ext cx="8249212" cy="1935163"/>
          </a:xfrm>
        </p:spPr>
        <p:txBody>
          <a:bodyPr/>
          <a:lstStyle/>
          <a:p>
            <a:r>
              <a:rPr lang="en-US" sz="2000" dirty="0" smtClean="0"/>
              <a:t>Baltimore Development Corporation will work to retain or add 3,995 jobs in the City</a:t>
            </a:r>
          </a:p>
          <a:p>
            <a:r>
              <a:rPr lang="en-US" sz="2000" dirty="0" smtClean="0"/>
              <a:t>The Department of Planning, through the Food Desert strategy, will assist creating 200 jobs by supporting the construction of full-size grocery stores, an increase of 70 jobs from Fiscal 2013</a:t>
            </a:r>
          </a:p>
        </p:txBody>
      </p:sp>
      <p:sp>
        <p:nvSpPr>
          <p:cNvPr id="9" name="TextBox 8"/>
          <p:cNvSpPr txBox="1"/>
          <p:nvPr/>
        </p:nvSpPr>
        <p:spPr>
          <a:xfrm>
            <a:off x="0" y="1371600"/>
            <a:ext cx="9067800" cy="369332"/>
          </a:xfrm>
          <a:prstGeom prst="rect">
            <a:avLst/>
          </a:prstGeom>
          <a:noFill/>
        </p:spPr>
        <p:txBody>
          <a:bodyPr wrap="square" rtlCol="0">
            <a:spAutoFit/>
          </a:bodyPr>
          <a:lstStyle/>
          <a:p>
            <a:pPr algn="ctr"/>
            <a:r>
              <a:rPr lang="en-US" i="1" dirty="0" smtClean="0"/>
              <a:t>Increase </a:t>
            </a:r>
            <a:r>
              <a:rPr lang="en-US" i="1" dirty="0"/>
              <a:t>the number of City residents </a:t>
            </a:r>
            <a:r>
              <a:rPr lang="en-US" i="1" dirty="0" smtClean="0"/>
              <a:t>who are employed</a:t>
            </a:r>
            <a:endParaRPr lang="en-US" i="1" dirty="0"/>
          </a:p>
        </p:txBody>
      </p:sp>
      <p:graphicFrame>
        <p:nvGraphicFramePr>
          <p:cNvPr id="8" name="Chart 7"/>
          <p:cNvGraphicFramePr/>
          <p:nvPr>
            <p:extLst>
              <p:ext uri="{D42A27DB-BD31-4B8C-83A1-F6EECF244321}">
                <p14:modId xmlns:p14="http://schemas.microsoft.com/office/powerpoint/2010/main" val="4241722840"/>
              </p:ext>
            </p:extLst>
          </p:nvPr>
        </p:nvGraphicFramePr>
        <p:xfrm>
          <a:off x="1881187" y="1905000"/>
          <a:ext cx="5305425" cy="22764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432344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 Growing Economy</a:t>
            </a:r>
            <a:endParaRPr lang="en-US" b="1" dirty="0"/>
          </a:p>
        </p:txBody>
      </p:sp>
      <p:sp>
        <p:nvSpPr>
          <p:cNvPr id="4" name="Slide Number Placeholder 3"/>
          <p:cNvSpPr>
            <a:spLocks noGrp="1"/>
          </p:cNvSpPr>
          <p:nvPr>
            <p:ph type="sldNum" sz="quarter" idx="12"/>
          </p:nvPr>
        </p:nvSpPr>
        <p:spPr/>
        <p:txBody>
          <a:bodyPr/>
          <a:lstStyle/>
          <a:p>
            <a:fld id="{85273082-089E-45E9-A28A-E78F9F4A8722}" type="slidenum">
              <a:rPr lang="en-US" smtClean="0"/>
              <a:pPr/>
              <a:t>52</a:t>
            </a:fld>
            <a:endParaRPr lang="en-US" dirty="0"/>
          </a:p>
        </p:txBody>
      </p:sp>
      <p:pic>
        <p:nvPicPr>
          <p:cNvPr id="5" name="Picture 4" descr="Csp3.GIF"/>
          <p:cNvPicPr>
            <a:picLocks noChangeAspect="1"/>
          </p:cNvPicPr>
          <p:nvPr/>
        </p:nvPicPr>
        <p:blipFill>
          <a:blip r:embed="rId2" cstate="print"/>
          <a:stretch>
            <a:fillRect/>
          </a:stretch>
        </p:blipFill>
        <p:spPr>
          <a:xfrm>
            <a:off x="152400" y="381000"/>
            <a:ext cx="570377" cy="762000"/>
          </a:xfrm>
          <a:prstGeom prst="rect">
            <a:avLst/>
          </a:prstGeom>
        </p:spPr>
      </p:pic>
      <p:sp>
        <p:nvSpPr>
          <p:cNvPr id="6" name="Content Placeholder 5"/>
          <p:cNvSpPr>
            <a:spLocks noGrp="1"/>
          </p:cNvSpPr>
          <p:nvPr>
            <p:ph idx="1"/>
          </p:nvPr>
        </p:nvSpPr>
        <p:spPr>
          <a:xfrm>
            <a:off x="459359" y="4419600"/>
            <a:ext cx="8249212" cy="1935163"/>
          </a:xfrm>
        </p:spPr>
        <p:txBody>
          <a:bodyPr>
            <a:normAutofit lnSpcReduction="10000"/>
          </a:bodyPr>
          <a:lstStyle/>
          <a:p>
            <a:r>
              <a:rPr lang="en-US" sz="2000" dirty="0" smtClean="0"/>
              <a:t>BDC will work to attract or assist expansion efforts for 50 businesses in Baltimore’s commercial corridors</a:t>
            </a:r>
          </a:p>
          <a:p>
            <a:r>
              <a:rPr lang="en-US" sz="2000" dirty="0" smtClean="0"/>
              <a:t>The Small Business Resource Center will work to assist 300 businesses &amp; the Emerging Technology Center will support 50 new companies; in Fiscal 2013 the SBRC assisted 226 businesses while the ETC supported 35 companies</a:t>
            </a:r>
          </a:p>
        </p:txBody>
      </p:sp>
      <p:sp>
        <p:nvSpPr>
          <p:cNvPr id="9" name="TextBox 8"/>
          <p:cNvSpPr txBox="1"/>
          <p:nvPr/>
        </p:nvSpPr>
        <p:spPr>
          <a:xfrm>
            <a:off x="0" y="1371600"/>
            <a:ext cx="9067800" cy="369332"/>
          </a:xfrm>
          <a:prstGeom prst="rect">
            <a:avLst/>
          </a:prstGeom>
          <a:noFill/>
        </p:spPr>
        <p:txBody>
          <a:bodyPr wrap="square" rtlCol="0">
            <a:spAutoFit/>
          </a:bodyPr>
          <a:lstStyle/>
          <a:p>
            <a:pPr algn="ctr"/>
            <a:r>
              <a:rPr lang="en-US" i="1" dirty="0" smtClean="0"/>
              <a:t>Increase </a:t>
            </a:r>
            <a:r>
              <a:rPr lang="en-US" i="1" dirty="0"/>
              <a:t>the overall number of businesses in the City. </a:t>
            </a:r>
          </a:p>
        </p:txBody>
      </p:sp>
      <p:graphicFrame>
        <p:nvGraphicFramePr>
          <p:cNvPr id="10" name="Chart 9"/>
          <p:cNvGraphicFramePr/>
          <p:nvPr>
            <p:extLst>
              <p:ext uri="{D42A27DB-BD31-4B8C-83A1-F6EECF244321}">
                <p14:modId xmlns:p14="http://schemas.microsoft.com/office/powerpoint/2010/main" val="871069632"/>
              </p:ext>
            </p:extLst>
          </p:nvPr>
        </p:nvGraphicFramePr>
        <p:xfrm>
          <a:off x="1981200" y="1905000"/>
          <a:ext cx="5210175" cy="23145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4882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 Growing Economy</a:t>
            </a:r>
            <a:endParaRPr lang="en-US" b="1" dirty="0"/>
          </a:p>
        </p:txBody>
      </p:sp>
      <p:sp>
        <p:nvSpPr>
          <p:cNvPr id="4" name="Slide Number Placeholder 3"/>
          <p:cNvSpPr>
            <a:spLocks noGrp="1"/>
          </p:cNvSpPr>
          <p:nvPr>
            <p:ph type="sldNum" sz="quarter" idx="12"/>
          </p:nvPr>
        </p:nvSpPr>
        <p:spPr/>
        <p:txBody>
          <a:bodyPr/>
          <a:lstStyle/>
          <a:p>
            <a:fld id="{85273082-089E-45E9-A28A-E78F9F4A8722}" type="slidenum">
              <a:rPr lang="en-US" smtClean="0"/>
              <a:pPr/>
              <a:t>53</a:t>
            </a:fld>
            <a:endParaRPr lang="en-US" dirty="0"/>
          </a:p>
        </p:txBody>
      </p:sp>
      <p:pic>
        <p:nvPicPr>
          <p:cNvPr id="5" name="Picture 4" descr="Csp3.GIF"/>
          <p:cNvPicPr>
            <a:picLocks noChangeAspect="1"/>
          </p:cNvPicPr>
          <p:nvPr/>
        </p:nvPicPr>
        <p:blipFill>
          <a:blip r:embed="rId2" cstate="print"/>
          <a:stretch>
            <a:fillRect/>
          </a:stretch>
        </p:blipFill>
        <p:spPr>
          <a:xfrm>
            <a:off x="152400" y="381000"/>
            <a:ext cx="570377" cy="762000"/>
          </a:xfrm>
          <a:prstGeom prst="rect">
            <a:avLst/>
          </a:prstGeom>
        </p:spPr>
      </p:pic>
      <p:sp>
        <p:nvSpPr>
          <p:cNvPr id="6" name="Content Placeholder 5"/>
          <p:cNvSpPr>
            <a:spLocks noGrp="1"/>
          </p:cNvSpPr>
          <p:nvPr>
            <p:ph idx="1"/>
          </p:nvPr>
        </p:nvSpPr>
        <p:spPr>
          <a:xfrm>
            <a:off x="459359" y="4419600"/>
            <a:ext cx="8249212" cy="1935163"/>
          </a:xfrm>
        </p:spPr>
        <p:txBody>
          <a:bodyPr/>
          <a:lstStyle/>
          <a:p>
            <a:r>
              <a:rPr lang="en-US" sz="2000" dirty="0" smtClean="0"/>
              <a:t>The Department of Transportation will assist in 250 special events throughout the City</a:t>
            </a:r>
          </a:p>
          <a:p>
            <a:r>
              <a:rPr lang="en-US" sz="2000" dirty="0" smtClean="0"/>
              <a:t>Visit Baltimore will seek to book 500,000 hotel rooms for future conventions, an increase from 469,675 in Fiscal 2013</a:t>
            </a:r>
          </a:p>
        </p:txBody>
      </p:sp>
      <p:sp>
        <p:nvSpPr>
          <p:cNvPr id="9" name="TextBox 8"/>
          <p:cNvSpPr txBox="1"/>
          <p:nvPr/>
        </p:nvSpPr>
        <p:spPr>
          <a:xfrm>
            <a:off x="0" y="1371600"/>
            <a:ext cx="9067800" cy="369332"/>
          </a:xfrm>
          <a:prstGeom prst="rect">
            <a:avLst/>
          </a:prstGeom>
          <a:noFill/>
        </p:spPr>
        <p:txBody>
          <a:bodyPr wrap="square" rtlCol="0">
            <a:spAutoFit/>
          </a:bodyPr>
          <a:lstStyle/>
          <a:p>
            <a:pPr algn="ctr"/>
            <a:r>
              <a:rPr lang="en-US" i="1" dirty="0" smtClean="0"/>
              <a:t>Increase </a:t>
            </a:r>
            <a:r>
              <a:rPr lang="en-US" i="1" dirty="0"/>
              <a:t>economic activity from tourism and entertainment and attraction </a:t>
            </a:r>
            <a:r>
              <a:rPr lang="en-US" i="1" dirty="0" smtClean="0"/>
              <a:t>offerings </a:t>
            </a:r>
            <a:endParaRPr lang="en-US" i="1" dirty="0"/>
          </a:p>
        </p:txBody>
      </p:sp>
      <p:graphicFrame>
        <p:nvGraphicFramePr>
          <p:cNvPr id="8" name="Chart 7"/>
          <p:cNvGraphicFramePr/>
          <p:nvPr>
            <p:extLst>
              <p:ext uri="{D42A27DB-BD31-4B8C-83A1-F6EECF244321}">
                <p14:modId xmlns:p14="http://schemas.microsoft.com/office/powerpoint/2010/main" val="1060189545"/>
              </p:ext>
            </p:extLst>
          </p:nvPr>
        </p:nvGraphicFramePr>
        <p:xfrm>
          <a:off x="2133600" y="1783693"/>
          <a:ext cx="5248275" cy="23738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110211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Innovative Government</a:t>
            </a:r>
            <a:endParaRPr lang="en-US" b="1" dirty="0"/>
          </a:p>
        </p:txBody>
      </p:sp>
      <p:sp>
        <p:nvSpPr>
          <p:cNvPr id="3" name="Content Placeholder 2"/>
          <p:cNvSpPr>
            <a:spLocks noGrp="1"/>
          </p:cNvSpPr>
          <p:nvPr>
            <p:ph idx="1"/>
          </p:nvPr>
        </p:nvSpPr>
        <p:spPr/>
        <p:txBody>
          <a:bodyPr>
            <a:normAutofit fontScale="70000" lnSpcReduction="20000"/>
          </a:bodyPr>
          <a:lstStyle/>
          <a:p>
            <a:r>
              <a:rPr lang="en-US" sz="3900" dirty="0"/>
              <a:t>Total Recommended Budget</a:t>
            </a:r>
            <a:r>
              <a:rPr lang="en-US" sz="3900" dirty="0" smtClean="0"/>
              <a:t>=$261,820,205</a:t>
            </a:r>
            <a:endParaRPr lang="en-US" sz="3900" dirty="0"/>
          </a:p>
          <a:p>
            <a:r>
              <a:rPr lang="en-US" sz="3900" dirty="0" smtClean="0"/>
              <a:t>Key Highlights</a:t>
            </a:r>
          </a:p>
          <a:p>
            <a:pPr lvl="1"/>
            <a:r>
              <a:rPr lang="en-US" dirty="0"/>
              <a:t>Funds an expanded Office of Inspector General and continues funding to carry out a new charter requirement for periodic audits of city agencies</a:t>
            </a:r>
            <a:r>
              <a:rPr lang="en-US" dirty="0" smtClean="0"/>
              <a:t>.</a:t>
            </a:r>
            <a:endParaRPr lang="en-US" dirty="0"/>
          </a:p>
          <a:p>
            <a:pPr lvl="1"/>
            <a:r>
              <a:rPr lang="en-US" dirty="0"/>
              <a:t>Eliminates 23 vacant positions and begins consolidation of the Human Resources function, consistent with the Mayor’s plan to streamline the city workforce by ten percent over ten years</a:t>
            </a:r>
            <a:r>
              <a:rPr lang="en-US" dirty="0" smtClean="0"/>
              <a:t>.</a:t>
            </a:r>
            <a:endParaRPr lang="en-US" dirty="0"/>
          </a:p>
          <a:p>
            <a:pPr lvl="1"/>
            <a:r>
              <a:rPr lang="en-US" dirty="0"/>
              <a:t>Includes $1.8 million to bring managerial and professional salaries into a market competitive range and implement a pay for performance plan for executives.  </a:t>
            </a:r>
          </a:p>
          <a:p>
            <a:pPr lvl="1"/>
            <a:r>
              <a:rPr lang="en-US" dirty="0"/>
              <a:t>Invests in two new Innovation Fund projects that will modernize the Police Department’s Crime Laboratory and provides funding for Lean Government events, employee training, and other initiatives to improve efficiency and customer service.</a:t>
            </a:r>
          </a:p>
        </p:txBody>
      </p:sp>
      <p:sp>
        <p:nvSpPr>
          <p:cNvPr id="4" name="Slide Number Placeholder 3"/>
          <p:cNvSpPr>
            <a:spLocks noGrp="1"/>
          </p:cNvSpPr>
          <p:nvPr>
            <p:ph type="sldNum" sz="quarter" idx="12"/>
          </p:nvPr>
        </p:nvSpPr>
        <p:spPr/>
        <p:txBody>
          <a:bodyPr/>
          <a:lstStyle/>
          <a:p>
            <a:fld id="{85273082-089E-45E9-A28A-E78F9F4A8722}" type="slidenum">
              <a:rPr lang="en-US" smtClean="0"/>
              <a:pPr/>
              <a:t>54</a:t>
            </a:fld>
            <a:endParaRPr lang="en-US" dirty="0"/>
          </a:p>
        </p:txBody>
      </p:sp>
      <p:pic>
        <p:nvPicPr>
          <p:cNvPr id="5" name="Picture 4" descr="Csp3.GIF"/>
          <p:cNvPicPr>
            <a:picLocks noChangeAspect="1"/>
          </p:cNvPicPr>
          <p:nvPr/>
        </p:nvPicPr>
        <p:blipFill>
          <a:blip r:embed="rId2" cstate="print"/>
          <a:stretch>
            <a:fillRect/>
          </a:stretch>
        </p:blipFill>
        <p:spPr>
          <a:xfrm>
            <a:off x="152400" y="381000"/>
            <a:ext cx="570377" cy="762000"/>
          </a:xfrm>
          <a:prstGeom prst="rect">
            <a:avLst/>
          </a:prstGeom>
        </p:spPr>
      </p:pic>
    </p:spTree>
    <p:extLst>
      <p:ext uri="{BB962C8B-B14F-4D97-AF65-F5344CB8AC3E}">
        <p14:creationId xmlns:p14="http://schemas.microsoft.com/office/powerpoint/2010/main" val="21341674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Innovative Government</a:t>
            </a:r>
            <a:endParaRPr lang="en-US" b="1" dirty="0"/>
          </a:p>
        </p:txBody>
      </p:sp>
      <p:sp>
        <p:nvSpPr>
          <p:cNvPr id="3" name="Content Placeholder 2"/>
          <p:cNvSpPr>
            <a:spLocks noGrp="1"/>
          </p:cNvSpPr>
          <p:nvPr>
            <p:ph idx="1"/>
          </p:nvPr>
        </p:nvSpPr>
        <p:spPr/>
        <p:txBody>
          <a:bodyPr>
            <a:normAutofit/>
          </a:bodyPr>
          <a:lstStyle/>
          <a:p>
            <a:r>
              <a:rPr lang="en-US" dirty="0"/>
              <a:t>Priority Goals</a:t>
            </a:r>
          </a:p>
          <a:p>
            <a:pPr lvl="1"/>
            <a:r>
              <a:rPr lang="en-US" dirty="0" smtClean="0"/>
              <a:t>Maintain a well-trained workforce</a:t>
            </a:r>
          </a:p>
          <a:p>
            <a:pPr lvl="1"/>
            <a:r>
              <a:rPr lang="en-US" dirty="0" smtClean="0"/>
              <a:t>Increase customer satisfaction</a:t>
            </a:r>
          </a:p>
          <a:p>
            <a:pPr lvl="1"/>
            <a:r>
              <a:rPr lang="en-US" dirty="0" smtClean="0"/>
              <a:t>Reduce the City’s energy costs</a:t>
            </a:r>
          </a:p>
          <a:p>
            <a:pPr lvl="1"/>
            <a:r>
              <a:rPr lang="en-US" dirty="0" smtClean="0"/>
              <a:t>Reduce space utilization costs</a:t>
            </a:r>
          </a:p>
          <a:p>
            <a:pPr lvl="1"/>
            <a:r>
              <a:rPr lang="en-US" dirty="0" smtClean="0"/>
              <a:t>Increase citizens’ access to City services</a:t>
            </a:r>
            <a:endParaRPr lang="en-US" dirty="0"/>
          </a:p>
        </p:txBody>
      </p:sp>
      <p:sp>
        <p:nvSpPr>
          <p:cNvPr id="4" name="Slide Number Placeholder 3"/>
          <p:cNvSpPr>
            <a:spLocks noGrp="1"/>
          </p:cNvSpPr>
          <p:nvPr>
            <p:ph type="sldNum" sz="quarter" idx="12"/>
          </p:nvPr>
        </p:nvSpPr>
        <p:spPr/>
        <p:txBody>
          <a:bodyPr/>
          <a:lstStyle/>
          <a:p>
            <a:fld id="{85273082-089E-45E9-A28A-E78F9F4A8722}" type="slidenum">
              <a:rPr lang="en-US" smtClean="0"/>
              <a:pPr/>
              <a:t>55</a:t>
            </a:fld>
            <a:endParaRPr lang="en-US" dirty="0"/>
          </a:p>
        </p:txBody>
      </p:sp>
      <p:pic>
        <p:nvPicPr>
          <p:cNvPr id="5" name="Picture 4" descr="Csp3.GIF"/>
          <p:cNvPicPr>
            <a:picLocks noChangeAspect="1"/>
          </p:cNvPicPr>
          <p:nvPr/>
        </p:nvPicPr>
        <p:blipFill>
          <a:blip r:embed="rId2" cstate="print"/>
          <a:stretch>
            <a:fillRect/>
          </a:stretch>
        </p:blipFill>
        <p:spPr>
          <a:xfrm>
            <a:off x="152400" y="381000"/>
            <a:ext cx="570377" cy="762000"/>
          </a:xfrm>
          <a:prstGeom prst="rect">
            <a:avLst/>
          </a:prstGeom>
        </p:spPr>
      </p:pic>
    </p:spTree>
    <p:extLst>
      <p:ext uri="{BB962C8B-B14F-4D97-AF65-F5344CB8AC3E}">
        <p14:creationId xmlns:p14="http://schemas.microsoft.com/office/powerpoint/2010/main" val="11207141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Innovative Government</a:t>
            </a:r>
            <a:endParaRPr lang="en-US" b="1" dirty="0"/>
          </a:p>
        </p:txBody>
      </p:sp>
      <p:sp>
        <p:nvSpPr>
          <p:cNvPr id="4" name="Slide Number Placeholder 3"/>
          <p:cNvSpPr>
            <a:spLocks noGrp="1"/>
          </p:cNvSpPr>
          <p:nvPr>
            <p:ph type="sldNum" sz="quarter" idx="12"/>
          </p:nvPr>
        </p:nvSpPr>
        <p:spPr/>
        <p:txBody>
          <a:bodyPr/>
          <a:lstStyle/>
          <a:p>
            <a:fld id="{85273082-089E-45E9-A28A-E78F9F4A8722}" type="slidenum">
              <a:rPr lang="en-US" smtClean="0"/>
              <a:pPr/>
              <a:t>56</a:t>
            </a:fld>
            <a:endParaRPr lang="en-US" dirty="0"/>
          </a:p>
        </p:txBody>
      </p:sp>
      <p:pic>
        <p:nvPicPr>
          <p:cNvPr id="5" name="Picture 4" descr="Csp3.GIF"/>
          <p:cNvPicPr>
            <a:picLocks noChangeAspect="1"/>
          </p:cNvPicPr>
          <p:nvPr/>
        </p:nvPicPr>
        <p:blipFill>
          <a:blip r:embed="rId2" cstate="print"/>
          <a:stretch>
            <a:fillRect/>
          </a:stretch>
        </p:blipFill>
        <p:spPr>
          <a:xfrm>
            <a:off x="152400" y="381000"/>
            <a:ext cx="570377" cy="762000"/>
          </a:xfrm>
          <a:prstGeom prst="rect">
            <a:avLst/>
          </a:prstGeom>
        </p:spPr>
      </p:pic>
      <p:sp>
        <p:nvSpPr>
          <p:cNvPr id="6" name="Content Placeholder 5"/>
          <p:cNvSpPr>
            <a:spLocks noGrp="1"/>
          </p:cNvSpPr>
          <p:nvPr>
            <p:ph idx="1"/>
          </p:nvPr>
        </p:nvSpPr>
        <p:spPr>
          <a:xfrm>
            <a:off x="459359" y="4419600"/>
            <a:ext cx="8249212" cy="1935163"/>
          </a:xfrm>
        </p:spPr>
        <p:txBody>
          <a:bodyPr/>
          <a:lstStyle/>
          <a:p>
            <a:r>
              <a:rPr lang="en-US" sz="2000" dirty="0" smtClean="0"/>
              <a:t>The average Call Center wait time at the Revenue Collections call center will decrease from a previous target of 10 minutes to 7 minutes</a:t>
            </a:r>
          </a:p>
          <a:p>
            <a:r>
              <a:rPr lang="en-US" sz="2000" dirty="0" smtClean="0"/>
              <a:t>The Department of Human Resources will work to decrease the average number of days to fill a vacancy from 80 days to 60 days</a:t>
            </a:r>
          </a:p>
        </p:txBody>
      </p:sp>
      <p:sp>
        <p:nvSpPr>
          <p:cNvPr id="9" name="TextBox 8"/>
          <p:cNvSpPr txBox="1"/>
          <p:nvPr/>
        </p:nvSpPr>
        <p:spPr>
          <a:xfrm>
            <a:off x="0" y="1371600"/>
            <a:ext cx="9067800" cy="369332"/>
          </a:xfrm>
          <a:prstGeom prst="rect">
            <a:avLst/>
          </a:prstGeom>
          <a:noFill/>
        </p:spPr>
        <p:txBody>
          <a:bodyPr wrap="square" rtlCol="0">
            <a:spAutoFit/>
          </a:bodyPr>
          <a:lstStyle/>
          <a:p>
            <a:pPr algn="ctr"/>
            <a:r>
              <a:rPr lang="en-US" i="1" dirty="0" smtClean="0"/>
              <a:t>Increase </a:t>
            </a:r>
            <a:r>
              <a:rPr lang="en-US" i="1" dirty="0"/>
              <a:t>the percentage of customers satisfied with City services. </a:t>
            </a:r>
          </a:p>
        </p:txBody>
      </p:sp>
      <p:graphicFrame>
        <p:nvGraphicFramePr>
          <p:cNvPr id="10" name="Chart 9"/>
          <p:cNvGraphicFramePr/>
          <p:nvPr>
            <p:extLst>
              <p:ext uri="{D42A27DB-BD31-4B8C-83A1-F6EECF244321}">
                <p14:modId xmlns:p14="http://schemas.microsoft.com/office/powerpoint/2010/main" val="1711389660"/>
              </p:ext>
            </p:extLst>
          </p:nvPr>
        </p:nvGraphicFramePr>
        <p:xfrm>
          <a:off x="1562100" y="1828800"/>
          <a:ext cx="5981700" cy="2514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051571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Innovative Government</a:t>
            </a:r>
            <a:endParaRPr lang="en-US" b="1" dirty="0"/>
          </a:p>
        </p:txBody>
      </p:sp>
      <p:sp>
        <p:nvSpPr>
          <p:cNvPr id="4" name="Slide Number Placeholder 3"/>
          <p:cNvSpPr>
            <a:spLocks noGrp="1"/>
          </p:cNvSpPr>
          <p:nvPr>
            <p:ph type="sldNum" sz="quarter" idx="12"/>
          </p:nvPr>
        </p:nvSpPr>
        <p:spPr/>
        <p:txBody>
          <a:bodyPr/>
          <a:lstStyle/>
          <a:p>
            <a:fld id="{85273082-089E-45E9-A28A-E78F9F4A8722}" type="slidenum">
              <a:rPr lang="en-US" smtClean="0"/>
              <a:pPr/>
              <a:t>57</a:t>
            </a:fld>
            <a:endParaRPr lang="en-US" dirty="0"/>
          </a:p>
        </p:txBody>
      </p:sp>
      <p:pic>
        <p:nvPicPr>
          <p:cNvPr id="5" name="Picture 4" descr="Csp3.GIF"/>
          <p:cNvPicPr>
            <a:picLocks noChangeAspect="1"/>
          </p:cNvPicPr>
          <p:nvPr/>
        </p:nvPicPr>
        <p:blipFill>
          <a:blip r:embed="rId2" cstate="print"/>
          <a:stretch>
            <a:fillRect/>
          </a:stretch>
        </p:blipFill>
        <p:spPr>
          <a:xfrm>
            <a:off x="152400" y="381000"/>
            <a:ext cx="570377" cy="762000"/>
          </a:xfrm>
          <a:prstGeom prst="rect">
            <a:avLst/>
          </a:prstGeom>
        </p:spPr>
      </p:pic>
      <p:sp>
        <p:nvSpPr>
          <p:cNvPr id="6" name="Content Placeholder 5"/>
          <p:cNvSpPr>
            <a:spLocks noGrp="1"/>
          </p:cNvSpPr>
          <p:nvPr>
            <p:ph idx="1"/>
          </p:nvPr>
        </p:nvSpPr>
        <p:spPr>
          <a:xfrm>
            <a:off x="459359" y="4419600"/>
            <a:ext cx="8249212" cy="1935163"/>
          </a:xfrm>
        </p:spPr>
        <p:txBody>
          <a:bodyPr/>
          <a:lstStyle/>
          <a:p>
            <a:r>
              <a:rPr lang="en-US" sz="2000" dirty="0" smtClean="0"/>
              <a:t>MOIT will ensure 14 different bill types can be paid online</a:t>
            </a:r>
          </a:p>
          <a:p>
            <a:r>
              <a:rPr lang="en-US" sz="2000" dirty="0" smtClean="0"/>
              <a:t>The 311 Call Center will assist 440,000 callers related to City services and general information requests and inquiries</a:t>
            </a:r>
          </a:p>
        </p:txBody>
      </p:sp>
      <p:sp>
        <p:nvSpPr>
          <p:cNvPr id="9" name="TextBox 8"/>
          <p:cNvSpPr txBox="1"/>
          <p:nvPr/>
        </p:nvSpPr>
        <p:spPr>
          <a:xfrm>
            <a:off x="0" y="1371600"/>
            <a:ext cx="9067800" cy="369332"/>
          </a:xfrm>
          <a:prstGeom prst="rect">
            <a:avLst/>
          </a:prstGeom>
          <a:noFill/>
        </p:spPr>
        <p:txBody>
          <a:bodyPr wrap="square" rtlCol="0">
            <a:spAutoFit/>
          </a:bodyPr>
          <a:lstStyle/>
          <a:p>
            <a:pPr algn="ctr"/>
            <a:r>
              <a:rPr lang="en-US" i="1" dirty="0" smtClean="0"/>
              <a:t>Increase </a:t>
            </a:r>
            <a:r>
              <a:rPr lang="en-US" i="1" dirty="0"/>
              <a:t>citizens accessibility of City services</a:t>
            </a:r>
          </a:p>
        </p:txBody>
      </p:sp>
      <p:graphicFrame>
        <p:nvGraphicFramePr>
          <p:cNvPr id="8" name="Chart 7"/>
          <p:cNvGraphicFramePr/>
          <p:nvPr>
            <p:extLst>
              <p:ext uri="{D42A27DB-BD31-4B8C-83A1-F6EECF244321}">
                <p14:modId xmlns:p14="http://schemas.microsoft.com/office/powerpoint/2010/main" val="410927905"/>
              </p:ext>
            </p:extLst>
          </p:nvPr>
        </p:nvGraphicFramePr>
        <p:xfrm>
          <a:off x="2093118" y="1828800"/>
          <a:ext cx="4881563" cy="25669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76775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Innovative Government</a:t>
            </a:r>
            <a:endParaRPr lang="en-US" b="1" dirty="0"/>
          </a:p>
        </p:txBody>
      </p:sp>
      <p:sp>
        <p:nvSpPr>
          <p:cNvPr id="4" name="Slide Number Placeholder 3"/>
          <p:cNvSpPr>
            <a:spLocks noGrp="1"/>
          </p:cNvSpPr>
          <p:nvPr>
            <p:ph type="sldNum" sz="quarter" idx="12"/>
          </p:nvPr>
        </p:nvSpPr>
        <p:spPr/>
        <p:txBody>
          <a:bodyPr/>
          <a:lstStyle/>
          <a:p>
            <a:fld id="{85273082-089E-45E9-A28A-E78F9F4A8722}" type="slidenum">
              <a:rPr lang="en-US" smtClean="0"/>
              <a:pPr/>
              <a:t>58</a:t>
            </a:fld>
            <a:endParaRPr lang="en-US" dirty="0"/>
          </a:p>
        </p:txBody>
      </p:sp>
      <p:pic>
        <p:nvPicPr>
          <p:cNvPr id="5" name="Picture 4" descr="Csp3.GIF"/>
          <p:cNvPicPr>
            <a:picLocks noChangeAspect="1"/>
          </p:cNvPicPr>
          <p:nvPr/>
        </p:nvPicPr>
        <p:blipFill>
          <a:blip r:embed="rId2" cstate="print"/>
          <a:stretch>
            <a:fillRect/>
          </a:stretch>
        </p:blipFill>
        <p:spPr>
          <a:xfrm>
            <a:off x="152400" y="381000"/>
            <a:ext cx="570377" cy="762000"/>
          </a:xfrm>
          <a:prstGeom prst="rect">
            <a:avLst/>
          </a:prstGeom>
        </p:spPr>
      </p:pic>
      <p:sp>
        <p:nvSpPr>
          <p:cNvPr id="6" name="Content Placeholder 5"/>
          <p:cNvSpPr>
            <a:spLocks noGrp="1"/>
          </p:cNvSpPr>
          <p:nvPr>
            <p:ph idx="1"/>
          </p:nvPr>
        </p:nvSpPr>
        <p:spPr>
          <a:xfrm>
            <a:off x="459359" y="4419600"/>
            <a:ext cx="8249212" cy="1935163"/>
          </a:xfrm>
        </p:spPr>
        <p:txBody>
          <a:bodyPr/>
          <a:lstStyle/>
          <a:p>
            <a:r>
              <a:rPr lang="en-US" sz="2000" dirty="0" smtClean="0"/>
              <a:t>The Department of General Services, through the Energy Office, will seek to reduce the City’s cumulative energy costs by 74 million kWh</a:t>
            </a:r>
          </a:p>
          <a:p>
            <a:r>
              <a:rPr lang="en-US" sz="2000" dirty="0" smtClean="0"/>
              <a:t>The number of fully depreciated vehicles in the City’s fleet will decrease by 9%; these vehicles are being replaced with more fuel efficient models</a:t>
            </a:r>
          </a:p>
        </p:txBody>
      </p:sp>
      <p:sp>
        <p:nvSpPr>
          <p:cNvPr id="9" name="TextBox 8"/>
          <p:cNvSpPr txBox="1"/>
          <p:nvPr/>
        </p:nvSpPr>
        <p:spPr>
          <a:xfrm>
            <a:off x="0" y="1371600"/>
            <a:ext cx="9067800" cy="369332"/>
          </a:xfrm>
          <a:prstGeom prst="rect">
            <a:avLst/>
          </a:prstGeom>
          <a:noFill/>
        </p:spPr>
        <p:txBody>
          <a:bodyPr wrap="square" rtlCol="0">
            <a:spAutoFit/>
          </a:bodyPr>
          <a:lstStyle/>
          <a:p>
            <a:pPr algn="ctr"/>
            <a:r>
              <a:rPr lang="en-US" i="1" dirty="0" smtClean="0"/>
              <a:t>Reduce </a:t>
            </a:r>
            <a:r>
              <a:rPr lang="en-US" i="1" dirty="0"/>
              <a:t>the City’s energy costs </a:t>
            </a:r>
          </a:p>
        </p:txBody>
      </p:sp>
      <p:graphicFrame>
        <p:nvGraphicFramePr>
          <p:cNvPr id="10" name="Chart 9"/>
          <p:cNvGraphicFramePr/>
          <p:nvPr>
            <p:extLst>
              <p:ext uri="{D42A27DB-BD31-4B8C-83A1-F6EECF244321}">
                <p14:modId xmlns:p14="http://schemas.microsoft.com/office/powerpoint/2010/main" val="350135688"/>
              </p:ext>
            </p:extLst>
          </p:nvPr>
        </p:nvGraphicFramePr>
        <p:xfrm>
          <a:off x="1981200" y="1740932"/>
          <a:ext cx="5105400" cy="26410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962316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 Cleaner and </a:t>
            </a:r>
            <a:r>
              <a:rPr lang="en-US" b="1" smtClean="0"/>
              <a:t>Healthier City</a:t>
            </a:r>
            <a:endParaRPr lang="en-US" b="1" dirty="0"/>
          </a:p>
        </p:txBody>
      </p:sp>
      <p:sp>
        <p:nvSpPr>
          <p:cNvPr id="3" name="Content Placeholder 2"/>
          <p:cNvSpPr>
            <a:spLocks noGrp="1"/>
          </p:cNvSpPr>
          <p:nvPr>
            <p:ph idx="1"/>
          </p:nvPr>
        </p:nvSpPr>
        <p:spPr/>
        <p:txBody>
          <a:bodyPr>
            <a:normAutofit fontScale="77500" lnSpcReduction="20000"/>
          </a:bodyPr>
          <a:lstStyle/>
          <a:p>
            <a:r>
              <a:rPr lang="en-US" sz="3900" dirty="0"/>
              <a:t>Total Recommended Budget</a:t>
            </a:r>
            <a:r>
              <a:rPr lang="en-US" sz="3900" dirty="0" smtClean="0"/>
              <a:t>=$592,211,668</a:t>
            </a:r>
            <a:endParaRPr lang="en-US" sz="3900" dirty="0"/>
          </a:p>
          <a:p>
            <a:r>
              <a:rPr lang="en-US" sz="3900" dirty="0" smtClean="0"/>
              <a:t>Key Highlights</a:t>
            </a:r>
          </a:p>
          <a:p>
            <a:pPr lvl="1"/>
            <a:r>
              <a:rPr lang="en-US" dirty="0"/>
              <a:t>Continues support for the mechanical street sweeping operation that has increased the number of lane miles swept </a:t>
            </a:r>
            <a:endParaRPr lang="en-US" dirty="0" smtClean="0"/>
          </a:p>
          <a:p>
            <a:pPr lvl="1"/>
            <a:r>
              <a:rPr lang="en-US" dirty="0" smtClean="0"/>
              <a:t>Maintains </a:t>
            </a:r>
            <a:r>
              <a:rPr lang="en-US" dirty="0"/>
              <a:t>funding for 1+1 trash and recycling collection, graffiti removal, and street and alley cleaning. </a:t>
            </a:r>
          </a:p>
          <a:p>
            <a:pPr lvl="1"/>
            <a:r>
              <a:rPr lang="en-US" dirty="0" smtClean="0"/>
              <a:t>Maintains </a:t>
            </a:r>
            <a:r>
              <a:rPr lang="en-US" dirty="0"/>
              <a:t>support for the Environmental Health service, which has adopted electronic handheld devices to improve efficiency and increase the total number of health inspections conducted at food facilities and other </a:t>
            </a:r>
            <a:r>
              <a:rPr lang="en-US" dirty="0" smtClean="0"/>
              <a:t>establishments.</a:t>
            </a:r>
          </a:p>
          <a:p>
            <a:pPr lvl="1"/>
            <a:r>
              <a:rPr lang="en-US" dirty="0" smtClean="0"/>
              <a:t>Continues </a:t>
            </a:r>
            <a:r>
              <a:rPr lang="en-US" dirty="0"/>
              <a:t>enhanced funding for Baby Basics, a prenatal health literacy program that reduces risks of poor birth outcomes for low-income mothers.</a:t>
            </a:r>
          </a:p>
        </p:txBody>
      </p:sp>
      <p:sp>
        <p:nvSpPr>
          <p:cNvPr id="4" name="Slide Number Placeholder 3"/>
          <p:cNvSpPr>
            <a:spLocks noGrp="1"/>
          </p:cNvSpPr>
          <p:nvPr>
            <p:ph type="sldNum" sz="quarter" idx="12"/>
          </p:nvPr>
        </p:nvSpPr>
        <p:spPr/>
        <p:txBody>
          <a:bodyPr/>
          <a:lstStyle/>
          <a:p>
            <a:fld id="{85273082-089E-45E9-A28A-E78F9F4A8722}" type="slidenum">
              <a:rPr lang="en-US" smtClean="0"/>
              <a:pPr/>
              <a:t>59</a:t>
            </a:fld>
            <a:endParaRPr lang="en-US" dirty="0"/>
          </a:p>
        </p:txBody>
      </p:sp>
      <p:pic>
        <p:nvPicPr>
          <p:cNvPr id="5" name="Picture 4" descr="Csp3.GIF"/>
          <p:cNvPicPr>
            <a:picLocks noChangeAspect="1"/>
          </p:cNvPicPr>
          <p:nvPr/>
        </p:nvPicPr>
        <p:blipFill>
          <a:blip r:embed="rId2" cstate="print"/>
          <a:stretch>
            <a:fillRect/>
          </a:stretch>
        </p:blipFill>
        <p:spPr>
          <a:xfrm>
            <a:off x="152400" y="381000"/>
            <a:ext cx="570377" cy="762000"/>
          </a:xfrm>
          <a:prstGeom prst="rect">
            <a:avLst/>
          </a:prstGeom>
        </p:spPr>
      </p:pic>
    </p:spTree>
    <p:extLst>
      <p:ext uri="{BB962C8B-B14F-4D97-AF65-F5344CB8AC3E}">
        <p14:creationId xmlns:p14="http://schemas.microsoft.com/office/powerpoint/2010/main" val="1749044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smtClean="0"/>
              <a:t>Key Fiscal 2015 Actions</a:t>
            </a:r>
            <a:endParaRPr lang="en-US" b="1" i="1" dirty="0"/>
          </a:p>
        </p:txBody>
      </p:sp>
      <p:sp>
        <p:nvSpPr>
          <p:cNvPr id="3" name="Content Placeholder 2"/>
          <p:cNvSpPr>
            <a:spLocks noGrp="1"/>
          </p:cNvSpPr>
          <p:nvPr>
            <p:ph idx="1"/>
          </p:nvPr>
        </p:nvSpPr>
        <p:spPr>
          <a:xfrm>
            <a:off x="457200" y="1447800"/>
            <a:ext cx="8229600" cy="5257800"/>
          </a:xfrm>
        </p:spPr>
        <p:txBody>
          <a:bodyPr>
            <a:normAutofit/>
          </a:bodyPr>
          <a:lstStyle/>
          <a:p>
            <a:r>
              <a:rPr lang="en-US" sz="2400" b="1" dirty="0" smtClean="0"/>
              <a:t>Budget Stabilization, </a:t>
            </a:r>
            <a:r>
              <a:rPr lang="en-US" sz="2400" b="1" i="1" dirty="0" smtClean="0"/>
              <a:t>$6.75 Million</a:t>
            </a:r>
          </a:p>
          <a:p>
            <a:pPr lvl="1"/>
            <a:r>
              <a:rPr lang="en-US" sz="2400" dirty="0" smtClean="0"/>
              <a:t>Grows Budget Stabilization Reserve to 6.25%, the target is 8% by Fiscal 2018</a:t>
            </a:r>
          </a:p>
          <a:p>
            <a:r>
              <a:rPr lang="en-US" sz="2400" b="1" dirty="0" smtClean="0"/>
              <a:t>Speed Camera Fund Balance Bridge, </a:t>
            </a:r>
            <a:r>
              <a:rPr lang="en-US" sz="2400" b="1" i="1" dirty="0" smtClean="0"/>
              <a:t>$5.5 Million</a:t>
            </a:r>
          </a:p>
          <a:p>
            <a:pPr lvl="1"/>
            <a:r>
              <a:rPr lang="en-US" sz="2400" dirty="0" smtClean="0"/>
              <a:t>Utilizes assigned fund balance to bridge revenue gap until traffic cameras are operational</a:t>
            </a:r>
          </a:p>
          <a:p>
            <a:r>
              <a:rPr lang="en-US" sz="2400" b="1" dirty="0" smtClean="0"/>
              <a:t>Debt Repayment, </a:t>
            </a:r>
            <a:r>
              <a:rPr lang="en-US" sz="2400" b="1" i="1" dirty="0" smtClean="0"/>
              <a:t>$12.0 million</a:t>
            </a:r>
          </a:p>
          <a:p>
            <a:pPr lvl="1"/>
            <a:r>
              <a:rPr lang="en-US" sz="2400" dirty="0" smtClean="0"/>
              <a:t>Accelerates debt repayment to save the City $5 million over the next 10 years</a:t>
            </a:r>
          </a:p>
          <a:p>
            <a:r>
              <a:rPr lang="en-US" sz="2400" b="1" dirty="0" smtClean="0"/>
              <a:t>Workers Compensation,</a:t>
            </a:r>
            <a:r>
              <a:rPr lang="en-US" sz="2400" b="1" i="1" dirty="0" smtClean="0"/>
              <a:t> $5.0 million</a:t>
            </a:r>
          </a:p>
          <a:p>
            <a:pPr lvl="1"/>
            <a:r>
              <a:rPr lang="en-US" sz="2400" dirty="0" smtClean="0"/>
              <a:t>Aligns the City’s approach to Worker’s Compensation funding with industry best-practices</a:t>
            </a:r>
            <a:endParaRPr lang="en-US" dirty="0" smtClean="0"/>
          </a:p>
          <a:p>
            <a:pPr lvl="1"/>
            <a:endParaRPr lang="en-US" dirty="0" smtClean="0"/>
          </a:p>
        </p:txBody>
      </p:sp>
      <p:sp>
        <p:nvSpPr>
          <p:cNvPr id="4" name="Slide Number Placeholder 3"/>
          <p:cNvSpPr>
            <a:spLocks noGrp="1"/>
          </p:cNvSpPr>
          <p:nvPr>
            <p:ph type="sldNum" sz="quarter" idx="12"/>
          </p:nvPr>
        </p:nvSpPr>
        <p:spPr/>
        <p:txBody>
          <a:bodyPr/>
          <a:lstStyle/>
          <a:p>
            <a:fld id="{85273082-089E-45E9-A28A-E78F9F4A8722}" type="slidenum">
              <a:rPr lang="en-US" smtClean="0"/>
              <a:pPr/>
              <a:t>6</a:t>
            </a:fld>
            <a:endParaRPr lang="en-US" dirty="0"/>
          </a:p>
        </p:txBody>
      </p:sp>
      <p:pic>
        <p:nvPicPr>
          <p:cNvPr id="5" name="Picture 4" descr="Csp3.GIF"/>
          <p:cNvPicPr>
            <a:picLocks noChangeAspect="1"/>
          </p:cNvPicPr>
          <p:nvPr/>
        </p:nvPicPr>
        <p:blipFill>
          <a:blip r:embed="rId2" cstate="print"/>
          <a:stretch>
            <a:fillRect/>
          </a:stretch>
        </p:blipFill>
        <p:spPr>
          <a:xfrm>
            <a:off x="152400" y="381000"/>
            <a:ext cx="570377" cy="762000"/>
          </a:xfrm>
          <a:prstGeom prst="rect">
            <a:avLst/>
          </a:prstGeom>
        </p:spPr>
      </p:pic>
    </p:spTree>
    <p:extLst>
      <p:ext uri="{BB962C8B-B14F-4D97-AF65-F5344CB8AC3E}">
        <p14:creationId xmlns:p14="http://schemas.microsoft.com/office/powerpoint/2010/main" val="10536377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 Cleaner and Healthier City</a:t>
            </a:r>
            <a:endParaRPr lang="en-US" b="1" dirty="0"/>
          </a:p>
        </p:txBody>
      </p:sp>
      <p:sp>
        <p:nvSpPr>
          <p:cNvPr id="3" name="Content Placeholder 2"/>
          <p:cNvSpPr>
            <a:spLocks noGrp="1"/>
          </p:cNvSpPr>
          <p:nvPr>
            <p:ph idx="1"/>
          </p:nvPr>
        </p:nvSpPr>
        <p:spPr/>
        <p:txBody>
          <a:bodyPr>
            <a:normAutofit/>
          </a:bodyPr>
          <a:lstStyle/>
          <a:p>
            <a:r>
              <a:rPr lang="en-US" dirty="0"/>
              <a:t>Priority Goals</a:t>
            </a:r>
          </a:p>
          <a:p>
            <a:pPr lvl="1"/>
            <a:r>
              <a:rPr lang="en-US" dirty="0" smtClean="0"/>
              <a:t>Decrease the number of alcohol and drug-related ER visits</a:t>
            </a:r>
          </a:p>
          <a:p>
            <a:pPr lvl="1"/>
            <a:r>
              <a:rPr lang="en-US" dirty="0" smtClean="0"/>
              <a:t>Decrease health inequalities</a:t>
            </a:r>
          </a:p>
          <a:p>
            <a:pPr lvl="1"/>
            <a:r>
              <a:rPr lang="en-US" dirty="0" smtClean="0"/>
              <a:t>Decrease infant mortality</a:t>
            </a:r>
          </a:p>
          <a:p>
            <a:pPr lvl="1"/>
            <a:r>
              <a:rPr lang="en-US" dirty="0" smtClean="0"/>
              <a:t>Increase citizen satisfaction with the City’s cleanliness</a:t>
            </a:r>
          </a:p>
          <a:p>
            <a:pPr lvl="1"/>
            <a:r>
              <a:rPr lang="en-US" dirty="0" smtClean="0"/>
              <a:t>Increase recycling rates</a:t>
            </a:r>
            <a:endParaRPr lang="en-US" dirty="0"/>
          </a:p>
        </p:txBody>
      </p:sp>
      <p:sp>
        <p:nvSpPr>
          <p:cNvPr id="4" name="Slide Number Placeholder 3"/>
          <p:cNvSpPr>
            <a:spLocks noGrp="1"/>
          </p:cNvSpPr>
          <p:nvPr>
            <p:ph type="sldNum" sz="quarter" idx="12"/>
          </p:nvPr>
        </p:nvSpPr>
        <p:spPr/>
        <p:txBody>
          <a:bodyPr/>
          <a:lstStyle/>
          <a:p>
            <a:fld id="{85273082-089E-45E9-A28A-E78F9F4A8722}" type="slidenum">
              <a:rPr lang="en-US" smtClean="0"/>
              <a:pPr/>
              <a:t>60</a:t>
            </a:fld>
            <a:endParaRPr lang="en-US" dirty="0"/>
          </a:p>
        </p:txBody>
      </p:sp>
      <p:pic>
        <p:nvPicPr>
          <p:cNvPr id="5" name="Picture 4" descr="Csp3.GIF"/>
          <p:cNvPicPr>
            <a:picLocks noChangeAspect="1"/>
          </p:cNvPicPr>
          <p:nvPr/>
        </p:nvPicPr>
        <p:blipFill>
          <a:blip r:embed="rId2" cstate="print"/>
          <a:stretch>
            <a:fillRect/>
          </a:stretch>
        </p:blipFill>
        <p:spPr>
          <a:xfrm>
            <a:off x="152400" y="381000"/>
            <a:ext cx="570377" cy="762000"/>
          </a:xfrm>
          <a:prstGeom prst="rect">
            <a:avLst/>
          </a:prstGeom>
        </p:spPr>
      </p:pic>
    </p:spTree>
    <p:extLst>
      <p:ext uri="{BB962C8B-B14F-4D97-AF65-F5344CB8AC3E}">
        <p14:creationId xmlns:p14="http://schemas.microsoft.com/office/powerpoint/2010/main" val="26786538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 Cleaner &amp; Healthier City</a:t>
            </a:r>
            <a:endParaRPr lang="en-US" b="1" dirty="0"/>
          </a:p>
        </p:txBody>
      </p:sp>
      <p:sp>
        <p:nvSpPr>
          <p:cNvPr id="4" name="Slide Number Placeholder 3"/>
          <p:cNvSpPr>
            <a:spLocks noGrp="1"/>
          </p:cNvSpPr>
          <p:nvPr>
            <p:ph type="sldNum" sz="quarter" idx="12"/>
          </p:nvPr>
        </p:nvSpPr>
        <p:spPr/>
        <p:txBody>
          <a:bodyPr/>
          <a:lstStyle/>
          <a:p>
            <a:fld id="{85273082-089E-45E9-A28A-E78F9F4A8722}" type="slidenum">
              <a:rPr lang="en-US" smtClean="0"/>
              <a:pPr/>
              <a:t>61</a:t>
            </a:fld>
            <a:endParaRPr lang="en-US" dirty="0"/>
          </a:p>
        </p:txBody>
      </p:sp>
      <p:pic>
        <p:nvPicPr>
          <p:cNvPr id="5" name="Picture 4" descr="Csp3.GIF"/>
          <p:cNvPicPr>
            <a:picLocks noChangeAspect="1"/>
          </p:cNvPicPr>
          <p:nvPr/>
        </p:nvPicPr>
        <p:blipFill>
          <a:blip r:embed="rId2" cstate="print"/>
          <a:stretch>
            <a:fillRect/>
          </a:stretch>
        </p:blipFill>
        <p:spPr>
          <a:xfrm>
            <a:off x="152400" y="381000"/>
            <a:ext cx="570377" cy="762000"/>
          </a:xfrm>
          <a:prstGeom prst="rect">
            <a:avLst/>
          </a:prstGeom>
        </p:spPr>
      </p:pic>
      <p:sp>
        <p:nvSpPr>
          <p:cNvPr id="6" name="Content Placeholder 5"/>
          <p:cNvSpPr>
            <a:spLocks noGrp="1"/>
          </p:cNvSpPr>
          <p:nvPr>
            <p:ph idx="1"/>
          </p:nvPr>
        </p:nvSpPr>
        <p:spPr>
          <a:xfrm>
            <a:off x="459359" y="4419600"/>
            <a:ext cx="8249212" cy="1935163"/>
          </a:xfrm>
        </p:spPr>
        <p:txBody>
          <a:bodyPr/>
          <a:lstStyle/>
          <a:p>
            <a:r>
              <a:rPr lang="en-US" sz="2000" dirty="0" smtClean="0"/>
              <a:t>Substance Abuse and Mental Health will seek to retain 60% of clients in outpatient treatment for at least 90 days</a:t>
            </a:r>
          </a:p>
          <a:p>
            <a:r>
              <a:rPr lang="en-US" sz="2000" dirty="0" smtClean="0"/>
              <a:t>The Office of Human Services will work to move 60% of individuals utilizing temporary housing to permanent housing, a 40% increase from Fiscal 2013</a:t>
            </a:r>
          </a:p>
        </p:txBody>
      </p:sp>
      <p:sp>
        <p:nvSpPr>
          <p:cNvPr id="9" name="TextBox 8"/>
          <p:cNvSpPr txBox="1"/>
          <p:nvPr/>
        </p:nvSpPr>
        <p:spPr>
          <a:xfrm>
            <a:off x="0" y="1371600"/>
            <a:ext cx="9067800" cy="369332"/>
          </a:xfrm>
          <a:prstGeom prst="rect">
            <a:avLst/>
          </a:prstGeom>
          <a:noFill/>
        </p:spPr>
        <p:txBody>
          <a:bodyPr wrap="square" rtlCol="0">
            <a:spAutoFit/>
          </a:bodyPr>
          <a:lstStyle/>
          <a:p>
            <a:pPr algn="ctr"/>
            <a:r>
              <a:rPr lang="en-US" i="1" dirty="0" smtClean="0"/>
              <a:t>Decrease </a:t>
            </a:r>
            <a:r>
              <a:rPr lang="en-US" i="1" dirty="0"/>
              <a:t>the rate of alcohol and drug-related emergency visits </a:t>
            </a:r>
          </a:p>
        </p:txBody>
      </p:sp>
      <p:graphicFrame>
        <p:nvGraphicFramePr>
          <p:cNvPr id="8" name="Chart 7"/>
          <p:cNvGraphicFramePr/>
          <p:nvPr>
            <p:extLst>
              <p:ext uri="{D42A27DB-BD31-4B8C-83A1-F6EECF244321}">
                <p14:modId xmlns:p14="http://schemas.microsoft.com/office/powerpoint/2010/main" val="1201036894"/>
              </p:ext>
            </p:extLst>
          </p:nvPr>
        </p:nvGraphicFramePr>
        <p:xfrm>
          <a:off x="1940718" y="1828800"/>
          <a:ext cx="5298282" cy="2438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33763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 Cleaner &amp; Healthier City</a:t>
            </a:r>
            <a:endParaRPr lang="en-US" b="1" dirty="0"/>
          </a:p>
        </p:txBody>
      </p:sp>
      <p:sp>
        <p:nvSpPr>
          <p:cNvPr id="4" name="Slide Number Placeholder 3"/>
          <p:cNvSpPr>
            <a:spLocks noGrp="1"/>
          </p:cNvSpPr>
          <p:nvPr>
            <p:ph type="sldNum" sz="quarter" idx="12"/>
          </p:nvPr>
        </p:nvSpPr>
        <p:spPr/>
        <p:txBody>
          <a:bodyPr/>
          <a:lstStyle/>
          <a:p>
            <a:fld id="{85273082-089E-45E9-A28A-E78F9F4A8722}" type="slidenum">
              <a:rPr lang="en-US" smtClean="0"/>
              <a:pPr/>
              <a:t>62</a:t>
            </a:fld>
            <a:endParaRPr lang="en-US" dirty="0"/>
          </a:p>
        </p:txBody>
      </p:sp>
      <p:pic>
        <p:nvPicPr>
          <p:cNvPr id="5" name="Picture 4" descr="Csp3.GIF"/>
          <p:cNvPicPr>
            <a:picLocks noChangeAspect="1"/>
          </p:cNvPicPr>
          <p:nvPr/>
        </p:nvPicPr>
        <p:blipFill>
          <a:blip r:embed="rId2" cstate="print"/>
          <a:stretch>
            <a:fillRect/>
          </a:stretch>
        </p:blipFill>
        <p:spPr>
          <a:xfrm>
            <a:off x="152400" y="381000"/>
            <a:ext cx="570377" cy="762000"/>
          </a:xfrm>
          <a:prstGeom prst="rect">
            <a:avLst/>
          </a:prstGeom>
        </p:spPr>
      </p:pic>
      <p:sp>
        <p:nvSpPr>
          <p:cNvPr id="6" name="Content Placeholder 5"/>
          <p:cNvSpPr>
            <a:spLocks noGrp="1"/>
          </p:cNvSpPr>
          <p:nvPr>
            <p:ph idx="1"/>
          </p:nvPr>
        </p:nvSpPr>
        <p:spPr>
          <a:xfrm>
            <a:off x="459359" y="4419600"/>
            <a:ext cx="8249212" cy="1935163"/>
          </a:xfrm>
        </p:spPr>
        <p:txBody>
          <a:bodyPr/>
          <a:lstStyle/>
          <a:p>
            <a:r>
              <a:rPr lang="en-US" sz="2000" dirty="0" smtClean="0"/>
              <a:t>Public Right-of-Way Cleaning will increase the number of lane miles swept from 97,000 </a:t>
            </a:r>
            <a:r>
              <a:rPr lang="en-US" sz="2000" smtClean="0"/>
              <a:t>to 150,000</a:t>
            </a:r>
            <a:endParaRPr lang="en-US" sz="2000" dirty="0" smtClean="0"/>
          </a:p>
          <a:p>
            <a:r>
              <a:rPr lang="en-US" sz="2000" dirty="0" smtClean="0"/>
              <a:t>Urban Forestry, after having reduced a historical backlog, will reduce the average number of days between tree inspection and removal from 100 days to 60 days</a:t>
            </a:r>
          </a:p>
        </p:txBody>
      </p:sp>
      <p:sp>
        <p:nvSpPr>
          <p:cNvPr id="9" name="TextBox 8"/>
          <p:cNvSpPr txBox="1"/>
          <p:nvPr/>
        </p:nvSpPr>
        <p:spPr>
          <a:xfrm>
            <a:off x="0" y="1371600"/>
            <a:ext cx="9067800" cy="369332"/>
          </a:xfrm>
          <a:prstGeom prst="rect">
            <a:avLst/>
          </a:prstGeom>
          <a:noFill/>
        </p:spPr>
        <p:txBody>
          <a:bodyPr wrap="square" rtlCol="0">
            <a:spAutoFit/>
          </a:bodyPr>
          <a:lstStyle/>
          <a:p>
            <a:pPr algn="ctr"/>
            <a:r>
              <a:rPr lang="en-US" i="1" dirty="0"/>
              <a:t>Increase citizen satisfaction with City’s cleanliness</a:t>
            </a:r>
          </a:p>
        </p:txBody>
      </p:sp>
      <p:graphicFrame>
        <p:nvGraphicFramePr>
          <p:cNvPr id="10" name="Chart 9"/>
          <p:cNvGraphicFramePr/>
          <p:nvPr>
            <p:extLst>
              <p:ext uri="{D42A27DB-BD31-4B8C-83A1-F6EECF244321}">
                <p14:modId xmlns:p14="http://schemas.microsoft.com/office/powerpoint/2010/main" val="1577163785"/>
              </p:ext>
            </p:extLst>
          </p:nvPr>
        </p:nvGraphicFramePr>
        <p:xfrm>
          <a:off x="1562100" y="1740932"/>
          <a:ext cx="5943600" cy="26625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23901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 Cleaner &amp; Healthier City</a:t>
            </a:r>
            <a:endParaRPr lang="en-US" b="1" dirty="0"/>
          </a:p>
        </p:txBody>
      </p:sp>
      <p:sp>
        <p:nvSpPr>
          <p:cNvPr id="4" name="Slide Number Placeholder 3"/>
          <p:cNvSpPr>
            <a:spLocks noGrp="1"/>
          </p:cNvSpPr>
          <p:nvPr>
            <p:ph type="sldNum" sz="quarter" idx="12"/>
          </p:nvPr>
        </p:nvSpPr>
        <p:spPr/>
        <p:txBody>
          <a:bodyPr/>
          <a:lstStyle/>
          <a:p>
            <a:fld id="{85273082-089E-45E9-A28A-E78F9F4A8722}" type="slidenum">
              <a:rPr lang="en-US" smtClean="0"/>
              <a:pPr/>
              <a:t>63</a:t>
            </a:fld>
            <a:endParaRPr lang="en-US" dirty="0"/>
          </a:p>
        </p:txBody>
      </p:sp>
      <p:pic>
        <p:nvPicPr>
          <p:cNvPr id="5" name="Picture 4" descr="Csp3.GIF"/>
          <p:cNvPicPr>
            <a:picLocks noChangeAspect="1"/>
          </p:cNvPicPr>
          <p:nvPr/>
        </p:nvPicPr>
        <p:blipFill>
          <a:blip r:embed="rId2" cstate="print"/>
          <a:stretch>
            <a:fillRect/>
          </a:stretch>
        </p:blipFill>
        <p:spPr>
          <a:xfrm>
            <a:off x="152400" y="381000"/>
            <a:ext cx="570377" cy="762000"/>
          </a:xfrm>
          <a:prstGeom prst="rect">
            <a:avLst/>
          </a:prstGeom>
        </p:spPr>
      </p:pic>
      <p:sp>
        <p:nvSpPr>
          <p:cNvPr id="6" name="Content Placeholder 5"/>
          <p:cNvSpPr>
            <a:spLocks noGrp="1"/>
          </p:cNvSpPr>
          <p:nvPr>
            <p:ph idx="1"/>
          </p:nvPr>
        </p:nvSpPr>
        <p:spPr>
          <a:xfrm>
            <a:off x="459359" y="4419600"/>
            <a:ext cx="8249212" cy="1935163"/>
          </a:xfrm>
        </p:spPr>
        <p:txBody>
          <a:bodyPr/>
          <a:lstStyle/>
          <a:p>
            <a:r>
              <a:rPr lang="en-US" sz="2000" dirty="0" smtClean="0"/>
              <a:t>The Department of Public Works will divert 22% of waste tonnage through recycling</a:t>
            </a:r>
          </a:p>
          <a:p>
            <a:r>
              <a:rPr lang="en-US" sz="2000" dirty="0" smtClean="0"/>
              <a:t>The Planning Department will initiate 80% of strategies identified in the Baltimore Sustainability long range plan; among these strategies is the Waste to Wealth initiative</a:t>
            </a:r>
          </a:p>
        </p:txBody>
      </p:sp>
      <p:sp>
        <p:nvSpPr>
          <p:cNvPr id="9" name="TextBox 8"/>
          <p:cNvSpPr txBox="1"/>
          <p:nvPr/>
        </p:nvSpPr>
        <p:spPr>
          <a:xfrm>
            <a:off x="0" y="1371600"/>
            <a:ext cx="9067800" cy="369332"/>
          </a:xfrm>
          <a:prstGeom prst="rect">
            <a:avLst/>
          </a:prstGeom>
          <a:noFill/>
        </p:spPr>
        <p:txBody>
          <a:bodyPr wrap="square" rtlCol="0">
            <a:spAutoFit/>
          </a:bodyPr>
          <a:lstStyle/>
          <a:p>
            <a:pPr algn="ctr"/>
            <a:r>
              <a:rPr lang="en-US" i="1" dirty="0"/>
              <a:t>Increase the amount of waste material re-used or recycled. </a:t>
            </a:r>
          </a:p>
        </p:txBody>
      </p:sp>
      <p:graphicFrame>
        <p:nvGraphicFramePr>
          <p:cNvPr id="8" name="Chart 7"/>
          <p:cNvGraphicFramePr/>
          <p:nvPr>
            <p:extLst>
              <p:ext uri="{D42A27DB-BD31-4B8C-83A1-F6EECF244321}">
                <p14:modId xmlns:p14="http://schemas.microsoft.com/office/powerpoint/2010/main" val="4154802302"/>
              </p:ext>
            </p:extLst>
          </p:nvPr>
        </p:nvGraphicFramePr>
        <p:xfrm>
          <a:off x="2089546" y="1783693"/>
          <a:ext cx="4888707" cy="25600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65039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State and Federal Funding</a:t>
            </a:r>
            <a:endParaRPr lang="en-US" b="1" dirty="0"/>
          </a:p>
        </p:txBody>
      </p:sp>
      <p:sp>
        <p:nvSpPr>
          <p:cNvPr id="3" name="Content Placeholder 2"/>
          <p:cNvSpPr>
            <a:spLocks noGrp="1"/>
          </p:cNvSpPr>
          <p:nvPr>
            <p:ph idx="1"/>
          </p:nvPr>
        </p:nvSpPr>
        <p:spPr/>
        <p:txBody>
          <a:bodyPr>
            <a:normAutofit/>
          </a:bodyPr>
          <a:lstStyle/>
          <a:p>
            <a:r>
              <a:rPr lang="en-US" sz="2800" dirty="0" smtClean="0"/>
              <a:t>Governor O’Malley’s budget protects State aid, but revenue write downs and pension funding issues create uncertainty </a:t>
            </a:r>
          </a:p>
          <a:p>
            <a:r>
              <a:rPr lang="en-US" sz="2800" dirty="0" smtClean="0"/>
              <a:t>HUR down $6 million from previous estimates</a:t>
            </a:r>
          </a:p>
          <a:p>
            <a:r>
              <a:rPr lang="en-US" sz="2800" dirty="0" smtClean="0"/>
              <a:t>The City and BCPS are seeking a waiver from MSDE to correct the MOE amount, which would save $2.0M</a:t>
            </a:r>
          </a:p>
        </p:txBody>
      </p:sp>
      <p:sp>
        <p:nvSpPr>
          <p:cNvPr id="4" name="Slide Number Placeholder 3"/>
          <p:cNvSpPr>
            <a:spLocks noGrp="1"/>
          </p:cNvSpPr>
          <p:nvPr>
            <p:ph type="sldNum" sz="quarter" idx="12"/>
          </p:nvPr>
        </p:nvSpPr>
        <p:spPr/>
        <p:txBody>
          <a:bodyPr/>
          <a:lstStyle/>
          <a:p>
            <a:fld id="{85273082-089E-45E9-A28A-E78F9F4A8722}" type="slidenum">
              <a:rPr lang="en-US" smtClean="0"/>
              <a:pPr/>
              <a:t>64</a:t>
            </a:fld>
            <a:endParaRPr lang="en-US" dirty="0"/>
          </a:p>
        </p:txBody>
      </p:sp>
      <p:pic>
        <p:nvPicPr>
          <p:cNvPr id="5" name="Picture 4" descr="Csp3.GIF"/>
          <p:cNvPicPr>
            <a:picLocks noChangeAspect="1"/>
          </p:cNvPicPr>
          <p:nvPr/>
        </p:nvPicPr>
        <p:blipFill>
          <a:blip r:embed="rId2" cstate="print"/>
          <a:stretch>
            <a:fillRect/>
          </a:stretch>
        </p:blipFill>
        <p:spPr>
          <a:xfrm>
            <a:off x="152400" y="381000"/>
            <a:ext cx="570377" cy="762000"/>
          </a:xfrm>
          <a:prstGeom prst="rect">
            <a:avLst/>
          </a:prstGeom>
        </p:spPr>
      </p:pic>
    </p:spTree>
    <p:extLst>
      <p:ext uri="{BB962C8B-B14F-4D97-AF65-F5344CB8AC3E}">
        <p14:creationId xmlns:p14="http://schemas.microsoft.com/office/powerpoint/2010/main" val="35693411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1981200"/>
            <a:ext cx="7772400" cy="1362075"/>
          </a:xfrm>
        </p:spPr>
        <p:txBody>
          <a:bodyPr/>
          <a:lstStyle/>
          <a:p>
            <a:r>
              <a:rPr lang="en-US" dirty="0" smtClean="0"/>
              <a:t>Capital budget overview</a:t>
            </a:r>
            <a:endParaRPr lang="en-US" dirty="0"/>
          </a:p>
        </p:txBody>
      </p:sp>
      <p:sp>
        <p:nvSpPr>
          <p:cNvPr id="4" name="Slide Number Placeholder 3"/>
          <p:cNvSpPr>
            <a:spLocks noGrp="1"/>
          </p:cNvSpPr>
          <p:nvPr>
            <p:ph type="sldNum" sz="quarter" idx="12"/>
          </p:nvPr>
        </p:nvSpPr>
        <p:spPr/>
        <p:txBody>
          <a:bodyPr/>
          <a:lstStyle/>
          <a:p>
            <a:fld id="{85273082-089E-45E9-A28A-E78F9F4A8722}" type="slidenum">
              <a:rPr lang="en-US" smtClean="0"/>
              <a:pPr/>
              <a:t>65</a:t>
            </a:fld>
            <a:endParaRPr lang="en-US" dirty="0"/>
          </a:p>
        </p:txBody>
      </p:sp>
      <p:pic>
        <p:nvPicPr>
          <p:cNvPr id="6" name="Picture 5" descr="Csp3.GIF"/>
          <p:cNvPicPr>
            <a:picLocks noChangeAspect="1"/>
          </p:cNvPicPr>
          <p:nvPr/>
        </p:nvPicPr>
        <p:blipFill>
          <a:blip r:embed="rId2" cstate="print"/>
          <a:stretch>
            <a:fillRect/>
          </a:stretch>
        </p:blipFill>
        <p:spPr>
          <a:xfrm>
            <a:off x="152400" y="381000"/>
            <a:ext cx="570377" cy="762000"/>
          </a:xfrm>
          <a:prstGeom prst="rect">
            <a:avLst/>
          </a:prstGeom>
        </p:spPr>
      </p:pic>
    </p:spTree>
    <p:extLst>
      <p:ext uri="{BB962C8B-B14F-4D97-AF65-F5344CB8AC3E}">
        <p14:creationId xmlns:p14="http://schemas.microsoft.com/office/powerpoint/2010/main" val="33353403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Capital Budget Overview</a:t>
            </a:r>
            <a:endParaRPr lang="en-US" b="1" dirty="0"/>
          </a:p>
        </p:txBody>
      </p:sp>
      <p:sp>
        <p:nvSpPr>
          <p:cNvPr id="3" name="Content Placeholder 2"/>
          <p:cNvSpPr>
            <a:spLocks noGrp="1"/>
          </p:cNvSpPr>
          <p:nvPr>
            <p:ph idx="1"/>
          </p:nvPr>
        </p:nvSpPr>
        <p:spPr/>
        <p:txBody>
          <a:bodyPr>
            <a:normAutofit lnSpcReduction="10000"/>
          </a:bodyPr>
          <a:lstStyle/>
          <a:p>
            <a:r>
              <a:rPr lang="en-US" sz="2800" dirty="0" smtClean="0"/>
              <a:t>The Fiscal 2015 Capital Budget recommendation is $898 million</a:t>
            </a:r>
          </a:p>
          <a:p>
            <a:r>
              <a:rPr lang="en-US" sz="2800" dirty="0" smtClean="0"/>
              <a:t>The Capital Budget includes:</a:t>
            </a:r>
          </a:p>
          <a:p>
            <a:pPr lvl="1"/>
            <a:r>
              <a:rPr lang="en-US" sz="2400" dirty="0" smtClean="0"/>
              <a:t> $25.7 million in PAYGO funding to support investments in recreation projects, whole block demolition, and street resurfacing efforts</a:t>
            </a:r>
          </a:p>
          <a:p>
            <a:pPr lvl="1"/>
            <a:r>
              <a:rPr lang="en-US" sz="2400" dirty="0" smtClean="0"/>
              <a:t>$50 million in Bond funds to support school renovation &amp; modernization, economic development initiatives, and human service projects</a:t>
            </a:r>
          </a:p>
          <a:p>
            <a:pPr lvl="1"/>
            <a:r>
              <a:rPr lang="en-US" sz="2400" dirty="0" smtClean="0"/>
              <a:t>$145 million in State and Federal funds to support capital initiatives throughout the City</a:t>
            </a:r>
          </a:p>
          <a:p>
            <a:pPr lvl="1"/>
            <a:endParaRPr lang="en-US" sz="1600" dirty="0" smtClean="0"/>
          </a:p>
        </p:txBody>
      </p:sp>
      <p:sp>
        <p:nvSpPr>
          <p:cNvPr id="4" name="Slide Number Placeholder 3"/>
          <p:cNvSpPr>
            <a:spLocks noGrp="1"/>
          </p:cNvSpPr>
          <p:nvPr>
            <p:ph type="sldNum" sz="quarter" idx="12"/>
          </p:nvPr>
        </p:nvSpPr>
        <p:spPr/>
        <p:txBody>
          <a:bodyPr/>
          <a:lstStyle/>
          <a:p>
            <a:fld id="{85273082-089E-45E9-A28A-E78F9F4A8722}" type="slidenum">
              <a:rPr lang="en-US" smtClean="0"/>
              <a:pPr/>
              <a:t>66</a:t>
            </a:fld>
            <a:endParaRPr lang="en-US" dirty="0"/>
          </a:p>
        </p:txBody>
      </p:sp>
      <p:pic>
        <p:nvPicPr>
          <p:cNvPr id="5" name="Picture 4" descr="Csp3.GIF"/>
          <p:cNvPicPr>
            <a:picLocks noChangeAspect="1"/>
          </p:cNvPicPr>
          <p:nvPr/>
        </p:nvPicPr>
        <p:blipFill>
          <a:blip r:embed="rId2" cstate="print"/>
          <a:stretch>
            <a:fillRect/>
          </a:stretch>
        </p:blipFill>
        <p:spPr>
          <a:xfrm>
            <a:off x="152400" y="381000"/>
            <a:ext cx="570377" cy="762000"/>
          </a:xfrm>
          <a:prstGeom prst="rect">
            <a:avLst/>
          </a:prstGeom>
        </p:spPr>
      </p:pic>
    </p:spTree>
    <p:extLst>
      <p:ext uri="{BB962C8B-B14F-4D97-AF65-F5344CB8AC3E}">
        <p14:creationId xmlns:p14="http://schemas.microsoft.com/office/powerpoint/2010/main" val="6274912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Capital Budget:</a:t>
            </a:r>
            <a:br>
              <a:rPr lang="en-US" b="1" dirty="0" smtClean="0"/>
            </a:br>
            <a:r>
              <a:rPr lang="en-US" b="1" dirty="0" smtClean="0"/>
              <a:t>Where the Money Comes From</a:t>
            </a:r>
            <a:endParaRPr lang="en-US" b="1" dirty="0"/>
          </a:p>
        </p:txBody>
      </p:sp>
      <p:sp>
        <p:nvSpPr>
          <p:cNvPr id="4" name="Slide Number Placeholder 3"/>
          <p:cNvSpPr>
            <a:spLocks noGrp="1"/>
          </p:cNvSpPr>
          <p:nvPr>
            <p:ph type="sldNum" sz="quarter" idx="12"/>
          </p:nvPr>
        </p:nvSpPr>
        <p:spPr/>
        <p:txBody>
          <a:bodyPr/>
          <a:lstStyle/>
          <a:p>
            <a:fld id="{85273082-089E-45E9-A28A-E78F9F4A8722}" type="slidenum">
              <a:rPr lang="en-US" smtClean="0"/>
              <a:pPr/>
              <a:t>67</a:t>
            </a:fld>
            <a:endParaRPr lang="en-US" dirty="0"/>
          </a:p>
        </p:txBody>
      </p:sp>
      <p:pic>
        <p:nvPicPr>
          <p:cNvPr id="5" name="Picture 4" descr="Csp3.GIF"/>
          <p:cNvPicPr>
            <a:picLocks noChangeAspect="1"/>
          </p:cNvPicPr>
          <p:nvPr/>
        </p:nvPicPr>
        <p:blipFill>
          <a:blip r:embed="rId2" cstate="print"/>
          <a:stretch>
            <a:fillRect/>
          </a:stretch>
        </p:blipFill>
        <p:spPr>
          <a:xfrm>
            <a:off x="152400" y="381000"/>
            <a:ext cx="570377" cy="762000"/>
          </a:xfrm>
          <a:prstGeom prst="rect">
            <a:avLst/>
          </a:prstGeom>
        </p:spPr>
      </p:pic>
      <p:graphicFrame>
        <p:nvGraphicFramePr>
          <p:cNvPr id="7" name="Chart 6"/>
          <p:cNvGraphicFramePr>
            <a:graphicFrameLocks/>
          </p:cNvGraphicFramePr>
          <p:nvPr>
            <p:extLst>
              <p:ext uri="{D42A27DB-BD31-4B8C-83A1-F6EECF244321}">
                <p14:modId xmlns:p14="http://schemas.microsoft.com/office/powerpoint/2010/main" val="1388870669"/>
              </p:ext>
            </p:extLst>
          </p:nvPr>
        </p:nvGraphicFramePr>
        <p:xfrm>
          <a:off x="1447800" y="1828800"/>
          <a:ext cx="6343650" cy="42243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853407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Capital Budget: </a:t>
            </a:r>
            <a:br>
              <a:rPr lang="en-US" b="1" dirty="0" smtClean="0"/>
            </a:br>
            <a:r>
              <a:rPr lang="en-US" b="1" dirty="0" smtClean="0"/>
              <a:t>How the Money is Used</a:t>
            </a:r>
            <a:endParaRPr lang="en-US" b="1" dirty="0"/>
          </a:p>
        </p:txBody>
      </p:sp>
      <p:sp>
        <p:nvSpPr>
          <p:cNvPr id="4" name="Slide Number Placeholder 3"/>
          <p:cNvSpPr>
            <a:spLocks noGrp="1"/>
          </p:cNvSpPr>
          <p:nvPr>
            <p:ph type="sldNum" sz="quarter" idx="12"/>
          </p:nvPr>
        </p:nvSpPr>
        <p:spPr/>
        <p:txBody>
          <a:bodyPr/>
          <a:lstStyle/>
          <a:p>
            <a:fld id="{85273082-089E-45E9-A28A-E78F9F4A8722}" type="slidenum">
              <a:rPr lang="en-US" smtClean="0"/>
              <a:pPr/>
              <a:t>68</a:t>
            </a:fld>
            <a:endParaRPr lang="en-US" dirty="0"/>
          </a:p>
        </p:txBody>
      </p:sp>
      <p:pic>
        <p:nvPicPr>
          <p:cNvPr id="5" name="Picture 4" descr="Csp3.GIF"/>
          <p:cNvPicPr>
            <a:picLocks noChangeAspect="1"/>
          </p:cNvPicPr>
          <p:nvPr/>
        </p:nvPicPr>
        <p:blipFill>
          <a:blip r:embed="rId2" cstate="print"/>
          <a:stretch>
            <a:fillRect/>
          </a:stretch>
        </p:blipFill>
        <p:spPr>
          <a:xfrm>
            <a:off x="152400" y="381000"/>
            <a:ext cx="570377" cy="762000"/>
          </a:xfrm>
          <a:prstGeom prst="rect">
            <a:avLst/>
          </a:prstGeom>
        </p:spPr>
      </p:pic>
      <p:graphicFrame>
        <p:nvGraphicFramePr>
          <p:cNvPr id="8" name="Chart 7"/>
          <p:cNvGraphicFramePr>
            <a:graphicFrameLocks/>
          </p:cNvGraphicFramePr>
          <p:nvPr>
            <p:extLst>
              <p:ext uri="{D42A27DB-BD31-4B8C-83A1-F6EECF244321}">
                <p14:modId xmlns:p14="http://schemas.microsoft.com/office/powerpoint/2010/main" val="502513099"/>
              </p:ext>
            </p:extLst>
          </p:nvPr>
        </p:nvGraphicFramePr>
        <p:xfrm>
          <a:off x="1447800" y="1905000"/>
          <a:ext cx="6334125" cy="42052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610055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Better Schools</a:t>
            </a:r>
            <a:endParaRPr lang="en-US" b="1" dirty="0"/>
          </a:p>
        </p:txBody>
      </p:sp>
      <p:sp>
        <p:nvSpPr>
          <p:cNvPr id="3" name="Content Placeholder 2"/>
          <p:cNvSpPr>
            <a:spLocks noGrp="1"/>
          </p:cNvSpPr>
          <p:nvPr>
            <p:ph idx="1"/>
          </p:nvPr>
        </p:nvSpPr>
        <p:spPr/>
        <p:txBody>
          <a:bodyPr>
            <a:normAutofit lnSpcReduction="10000"/>
          </a:bodyPr>
          <a:lstStyle/>
          <a:p>
            <a:r>
              <a:rPr lang="en-US" sz="2800" dirty="0" smtClean="0"/>
              <a:t>Key Projects</a:t>
            </a:r>
          </a:p>
          <a:p>
            <a:pPr lvl="1"/>
            <a:r>
              <a:rPr lang="en-US" sz="2400" dirty="0"/>
              <a:t>$17.0 Million for Baltimore City Public Schools</a:t>
            </a:r>
          </a:p>
          <a:p>
            <a:pPr lvl="2"/>
            <a:r>
              <a:rPr lang="en-US" sz="2000" dirty="0"/>
              <a:t>$13.0 Million for improvements to building systems at Baltimore City Public School facilities</a:t>
            </a:r>
          </a:p>
          <a:p>
            <a:pPr lvl="2"/>
            <a:r>
              <a:rPr lang="en-US" sz="2000" dirty="0"/>
              <a:t>$4.0 Million to replace the existing elementary </a:t>
            </a:r>
            <a:r>
              <a:rPr lang="en-US" sz="2000" dirty="0" err="1"/>
              <a:t>Holabird</a:t>
            </a:r>
            <a:r>
              <a:rPr lang="en-US" sz="2000" dirty="0"/>
              <a:t> &amp; Graceland Park O’Donnell Heights Elementary Middle Schools</a:t>
            </a:r>
          </a:p>
          <a:p>
            <a:pPr lvl="2"/>
            <a:r>
              <a:rPr lang="en-US" sz="2000" dirty="0"/>
              <a:t>This funding is separate from the $1.1 Billion 10-Year School Construction </a:t>
            </a:r>
            <a:r>
              <a:rPr lang="en-US" sz="2000" dirty="0" smtClean="0"/>
              <a:t>Plan</a:t>
            </a:r>
            <a:endParaRPr lang="en-US" sz="2400" dirty="0" smtClean="0"/>
          </a:p>
          <a:p>
            <a:pPr lvl="1"/>
            <a:r>
              <a:rPr lang="en-US" sz="2400" dirty="0" smtClean="0"/>
              <a:t>$27.9 Million for the Enoch Pratt Free Library </a:t>
            </a:r>
          </a:p>
          <a:p>
            <a:pPr lvl="2"/>
            <a:r>
              <a:rPr lang="en-US" sz="2000" dirty="0" smtClean="0"/>
              <a:t>$1.9 million to renovate the Hampden Library Branch </a:t>
            </a:r>
          </a:p>
          <a:p>
            <a:pPr lvl="2"/>
            <a:r>
              <a:rPr lang="en-US" sz="2000" dirty="0" smtClean="0"/>
              <a:t>$26.0 million for renovations at the Central Library Branch</a:t>
            </a:r>
          </a:p>
          <a:p>
            <a:pPr lvl="3"/>
            <a:r>
              <a:rPr lang="en-US" sz="1600" dirty="0" smtClean="0"/>
              <a:t>This funding is part of a $103 Million full renovation of the Central Library to be completed over the next 5 years</a:t>
            </a:r>
          </a:p>
        </p:txBody>
      </p:sp>
      <p:sp>
        <p:nvSpPr>
          <p:cNvPr id="4" name="Slide Number Placeholder 3"/>
          <p:cNvSpPr>
            <a:spLocks noGrp="1"/>
          </p:cNvSpPr>
          <p:nvPr>
            <p:ph type="sldNum" sz="quarter" idx="12"/>
          </p:nvPr>
        </p:nvSpPr>
        <p:spPr/>
        <p:txBody>
          <a:bodyPr/>
          <a:lstStyle/>
          <a:p>
            <a:fld id="{85273082-089E-45E9-A28A-E78F9F4A8722}" type="slidenum">
              <a:rPr lang="en-US" smtClean="0"/>
              <a:pPr/>
              <a:t>69</a:t>
            </a:fld>
            <a:endParaRPr lang="en-US" dirty="0"/>
          </a:p>
        </p:txBody>
      </p:sp>
      <p:pic>
        <p:nvPicPr>
          <p:cNvPr id="5" name="Picture 4" descr="Csp3.GIF"/>
          <p:cNvPicPr>
            <a:picLocks noChangeAspect="1"/>
          </p:cNvPicPr>
          <p:nvPr/>
        </p:nvPicPr>
        <p:blipFill>
          <a:blip r:embed="rId2" cstate="print"/>
          <a:stretch>
            <a:fillRect/>
          </a:stretch>
        </p:blipFill>
        <p:spPr>
          <a:xfrm>
            <a:off x="152400" y="381000"/>
            <a:ext cx="570377" cy="762000"/>
          </a:xfrm>
          <a:prstGeom prst="rect">
            <a:avLst/>
          </a:prstGeom>
        </p:spPr>
      </p:pic>
    </p:spTree>
    <p:extLst>
      <p:ext uri="{BB962C8B-B14F-4D97-AF65-F5344CB8AC3E}">
        <p14:creationId xmlns:p14="http://schemas.microsoft.com/office/powerpoint/2010/main" val="1148082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smtClean="0"/>
              <a:t>Local Impact Aid</a:t>
            </a:r>
            <a:endParaRPr lang="en-US" b="1" i="1" dirty="0"/>
          </a:p>
        </p:txBody>
      </p:sp>
      <p:sp>
        <p:nvSpPr>
          <p:cNvPr id="3" name="Content Placeholder 2"/>
          <p:cNvSpPr>
            <a:spLocks noGrp="1"/>
          </p:cNvSpPr>
          <p:nvPr>
            <p:ph idx="1"/>
          </p:nvPr>
        </p:nvSpPr>
        <p:spPr>
          <a:xfrm>
            <a:off x="408645" y="1447800"/>
            <a:ext cx="8229600" cy="5257800"/>
          </a:xfrm>
        </p:spPr>
        <p:txBody>
          <a:bodyPr>
            <a:normAutofit/>
          </a:bodyPr>
          <a:lstStyle/>
          <a:p>
            <a:r>
              <a:rPr lang="en-US" sz="2400" dirty="0" smtClean="0"/>
              <a:t>The Fiscal 2015 budget includes $10 million to support projects in the Horseshoe Casino Area</a:t>
            </a:r>
          </a:p>
          <a:p>
            <a:pPr lvl="1"/>
            <a:r>
              <a:rPr lang="en-US" sz="2000" dirty="0" smtClean="0"/>
              <a:t>$7 million will be available for projects on July 1</a:t>
            </a:r>
            <a:r>
              <a:rPr lang="en-US" sz="2000" baseline="30000" dirty="0" smtClean="0"/>
              <a:t>st</a:t>
            </a:r>
            <a:r>
              <a:rPr lang="en-US" sz="2000" dirty="0" smtClean="0"/>
              <a:t>, $3 million will be become available when revenue exceeds the $7 million mark</a:t>
            </a:r>
          </a:p>
          <a:p>
            <a:r>
              <a:rPr lang="en-US" sz="2400" dirty="0" smtClean="0"/>
              <a:t>Spending plan was developed with community through Local Development Corporation</a:t>
            </a:r>
          </a:p>
          <a:p>
            <a:r>
              <a:rPr lang="en-US" sz="2400" dirty="0" smtClean="0"/>
              <a:t>Projects Include:</a:t>
            </a:r>
          </a:p>
          <a:p>
            <a:pPr lvl="1"/>
            <a:r>
              <a:rPr lang="en-US" sz="2000" dirty="0" smtClean="0"/>
              <a:t>Workforce Training &amp; Employment Connection Center, </a:t>
            </a:r>
            <a:r>
              <a:rPr lang="en-US" sz="2000" i="1" dirty="0" smtClean="0"/>
              <a:t>$975k</a:t>
            </a:r>
          </a:p>
          <a:p>
            <a:pPr lvl="1"/>
            <a:r>
              <a:rPr lang="en-US" sz="2000" dirty="0" smtClean="0"/>
              <a:t>Infrastructure upgrades, </a:t>
            </a:r>
            <a:r>
              <a:rPr lang="en-US" sz="2000" i="1" dirty="0" smtClean="0"/>
              <a:t>$2.0 million</a:t>
            </a:r>
          </a:p>
          <a:p>
            <a:pPr lvl="1"/>
            <a:r>
              <a:rPr lang="en-US" sz="2000" dirty="0" smtClean="0"/>
              <a:t>Increased public safety &amp; sanitation services in the casino area, </a:t>
            </a:r>
            <a:r>
              <a:rPr lang="en-US" sz="2000" i="1" dirty="0" smtClean="0"/>
              <a:t>$3.0 million</a:t>
            </a:r>
          </a:p>
          <a:p>
            <a:pPr lvl="1"/>
            <a:r>
              <a:rPr lang="en-US" sz="2000" dirty="0" smtClean="0"/>
              <a:t>Long range planning efforts, </a:t>
            </a:r>
            <a:r>
              <a:rPr lang="en-US" sz="2000" i="1" dirty="0" smtClean="0"/>
              <a:t>$1.2 million</a:t>
            </a:r>
          </a:p>
          <a:p>
            <a:pPr lvl="1"/>
            <a:endParaRPr lang="en-US" sz="2000" dirty="0" smtClean="0"/>
          </a:p>
          <a:p>
            <a:pPr marL="457200" lvl="1" indent="0">
              <a:buNone/>
            </a:pPr>
            <a:endParaRPr lang="en-US" dirty="0" smtClean="0"/>
          </a:p>
        </p:txBody>
      </p:sp>
      <p:sp>
        <p:nvSpPr>
          <p:cNvPr id="4" name="Slide Number Placeholder 3"/>
          <p:cNvSpPr>
            <a:spLocks noGrp="1"/>
          </p:cNvSpPr>
          <p:nvPr>
            <p:ph type="sldNum" sz="quarter" idx="12"/>
          </p:nvPr>
        </p:nvSpPr>
        <p:spPr/>
        <p:txBody>
          <a:bodyPr/>
          <a:lstStyle/>
          <a:p>
            <a:fld id="{85273082-089E-45E9-A28A-E78F9F4A8722}" type="slidenum">
              <a:rPr lang="en-US" smtClean="0"/>
              <a:pPr/>
              <a:t>7</a:t>
            </a:fld>
            <a:endParaRPr lang="en-US" dirty="0"/>
          </a:p>
        </p:txBody>
      </p:sp>
      <p:pic>
        <p:nvPicPr>
          <p:cNvPr id="5" name="Picture 4" descr="Csp3.GIF"/>
          <p:cNvPicPr>
            <a:picLocks noChangeAspect="1"/>
          </p:cNvPicPr>
          <p:nvPr/>
        </p:nvPicPr>
        <p:blipFill>
          <a:blip r:embed="rId2" cstate="print"/>
          <a:stretch>
            <a:fillRect/>
          </a:stretch>
        </p:blipFill>
        <p:spPr>
          <a:xfrm>
            <a:off x="152400" y="381000"/>
            <a:ext cx="570377" cy="762000"/>
          </a:xfrm>
          <a:prstGeom prst="rect">
            <a:avLst/>
          </a:prstGeom>
        </p:spPr>
      </p:pic>
    </p:spTree>
    <p:extLst>
      <p:ext uri="{BB962C8B-B14F-4D97-AF65-F5344CB8AC3E}">
        <p14:creationId xmlns:p14="http://schemas.microsoft.com/office/powerpoint/2010/main" val="923616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Safer Streets</a:t>
            </a:r>
            <a:endParaRPr lang="en-US" b="1" dirty="0"/>
          </a:p>
        </p:txBody>
      </p:sp>
      <p:sp>
        <p:nvSpPr>
          <p:cNvPr id="3" name="Content Placeholder 2"/>
          <p:cNvSpPr>
            <a:spLocks noGrp="1"/>
          </p:cNvSpPr>
          <p:nvPr>
            <p:ph idx="1"/>
          </p:nvPr>
        </p:nvSpPr>
        <p:spPr/>
        <p:txBody>
          <a:bodyPr>
            <a:normAutofit/>
          </a:bodyPr>
          <a:lstStyle/>
          <a:p>
            <a:r>
              <a:rPr lang="en-US" sz="2800" dirty="0" smtClean="0"/>
              <a:t>Key Projects</a:t>
            </a:r>
          </a:p>
          <a:p>
            <a:pPr lvl="1"/>
            <a:r>
              <a:rPr lang="en-US" sz="2400" dirty="0" smtClean="0"/>
              <a:t>$5.0 Million for technology improvements within the Police Department</a:t>
            </a:r>
          </a:p>
          <a:p>
            <a:pPr lvl="1"/>
            <a:r>
              <a:rPr lang="en-US" sz="2400" dirty="0" smtClean="0"/>
              <a:t>$200k to support implementation of Police Station Master Plan</a:t>
            </a:r>
          </a:p>
          <a:p>
            <a:pPr lvl="1"/>
            <a:r>
              <a:rPr lang="en-US" sz="2400" dirty="0" smtClean="0"/>
              <a:t>$1.2 million for design and construction of a mid-size courtroom in the Clarence Mitchell Courthouse</a:t>
            </a:r>
          </a:p>
          <a:p>
            <a:pPr lvl="1"/>
            <a:endParaRPr lang="en-US" sz="2400" dirty="0" smtClean="0"/>
          </a:p>
        </p:txBody>
      </p:sp>
      <p:sp>
        <p:nvSpPr>
          <p:cNvPr id="4" name="Slide Number Placeholder 3"/>
          <p:cNvSpPr>
            <a:spLocks noGrp="1"/>
          </p:cNvSpPr>
          <p:nvPr>
            <p:ph type="sldNum" sz="quarter" idx="12"/>
          </p:nvPr>
        </p:nvSpPr>
        <p:spPr/>
        <p:txBody>
          <a:bodyPr/>
          <a:lstStyle/>
          <a:p>
            <a:fld id="{85273082-089E-45E9-A28A-E78F9F4A8722}" type="slidenum">
              <a:rPr lang="en-US" smtClean="0"/>
              <a:pPr/>
              <a:t>70</a:t>
            </a:fld>
            <a:endParaRPr lang="en-US" dirty="0"/>
          </a:p>
        </p:txBody>
      </p:sp>
      <p:pic>
        <p:nvPicPr>
          <p:cNvPr id="5" name="Picture 4" descr="Csp3.GIF"/>
          <p:cNvPicPr>
            <a:picLocks noChangeAspect="1"/>
          </p:cNvPicPr>
          <p:nvPr/>
        </p:nvPicPr>
        <p:blipFill>
          <a:blip r:embed="rId2" cstate="print"/>
          <a:stretch>
            <a:fillRect/>
          </a:stretch>
        </p:blipFill>
        <p:spPr>
          <a:xfrm>
            <a:off x="152400" y="381000"/>
            <a:ext cx="570377" cy="762000"/>
          </a:xfrm>
          <a:prstGeom prst="rect">
            <a:avLst/>
          </a:prstGeom>
        </p:spPr>
      </p:pic>
    </p:spTree>
    <p:extLst>
      <p:ext uri="{BB962C8B-B14F-4D97-AF65-F5344CB8AC3E}">
        <p14:creationId xmlns:p14="http://schemas.microsoft.com/office/powerpoint/2010/main" val="32109020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Stronger Neighborhoods</a:t>
            </a:r>
            <a:endParaRPr lang="en-US" b="1" dirty="0"/>
          </a:p>
        </p:txBody>
      </p:sp>
      <p:sp>
        <p:nvSpPr>
          <p:cNvPr id="3" name="Content Placeholder 2"/>
          <p:cNvSpPr>
            <a:spLocks noGrp="1"/>
          </p:cNvSpPr>
          <p:nvPr>
            <p:ph idx="1"/>
          </p:nvPr>
        </p:nvSpPr>
        <p:spPr>
          <a:xfrm>
            <a:off x="457200" y="1600200"/>
            <a:ext cx="8305800" cy="4800600"/>
          </a:xfrm>
        </p:spPr>
        <p:txBody>
          <a:bodyPr>
            <a:normAutofit lnSpcReduction="10000"/>
          </a:bodyPr>
          <a:lstStyle/>
          <a:p>
            <a:r>
              <a:rPr lang="en-US" sz="2800" dirty="0" smtClean="0"/>
              <a:t>Key Projects</a:t>
            </a:r>
          </a:p>
          <a:p>
            <a:pPr lvl="1"/>
            <a:r>
              <a:rPr lang="en-US" sz="2400" dirty="0" smtClean="0"/>
              <a:t>$16.6 Million for Recreation &amp; Parks projects</a:t>
            </a:r>
          </a:p>
          <a:p>
            <a:pPr lvl="2"/>
            <a:r>
              <a:rPr lang="en-US" sz="1600" dirty="0" smtClean="0"/>
              <a:t>$5.4 Million for construction of Cahill Community Center</a:t>
            </a:r>
            <a:endParaRPr lang="en-US" sz="1600" dirty="0"/>
          </a:p>
          <a:p>
            <a:pPr lvl="2"/>
            <a:r>
              <a:rPr lang="en-US" sz="1600" dirty="0" smtClean="0"/>
              <a:t>$2 Million for Cherry Hill Indoor Pool </a:t>
            </a:r>
          </a:p>
          <a:p>
            <a:pPr lvl="2"/>
            <a:r>
              <a:rPr lang="en-US" sz="1600" dirty="0" smtClean="0"/>
              <a:t>$1 Million for Winans Meadow Nature Center</a:t>
            </a:r>
          </a:p>
          <a:p>
            <a:pPr lvl="2"/>
            <a:r>
              <a:rPr lang="en-US" sz="1600" dirty="0" smtClean="0"/>
              <a:t>$1 Million for Druid Hill Park Community Service Center</a:t>
            </a:r>
          </a:p>
          <a:p>
            <a:pPr lvl="1"/>
            <a:r>
              <a:rPr lang="en-US" sz="2400" dirty="0" smtClean="0"/>
              <a:t>$103.4 Million for Transportation </a:t>
            </a:r>
            <a:r>
              <a:rPr lang="en-US" sz="2400" dirty="0"/>
              <a:t>r</a:t>
            </a:r>
            <a:r>
              <a:rPr lang="en-US" sz="2400" dirty="0" smtClean="0"/>
              <a:t>elated projects</a:t>
            </a:r>
          </a:p>
          <a:p>
            <a:pPr lvl="2"/>
            <a:r>
              <a:rPr lang="en-US" sz="1600" dirty="0" smtClean="0"/>
              <a:t>$13.3 Million for street resurfacing within City neighborhoods</a:t>
            </a:r>
          </a:p>
          <a:p>
            <a:pPr lvl="2"/>
            <a:r>
              <a:rPr lang="en-US" sz="1600" dirty="0" smtClean="0"/>
              <a:t>$23 Million for Central Avenue  Streetscaping</a:t>
            </a:r>
          </a:p>
          <a:p>
            <a:pPr lvl="2"/>
            <a:r>
              <a:rPr lang="en-US" sz="1600" dirty="0" smtClean="0"/>
              <a:t>$3.4 Million for Citywide Bike Improvement program</a:t>
            </a:r>
          </a:p>
          <a:p>
            <a:pPr lvl="2"/>
            <a:r>
              <a:rPr lang="en-US" sz="1600" dirty="0" smtClean="0"/>
              <a:t>$6.6 Million for Lafayette Avenue bridge construction over Amtrak</a:t>
            </a:r>
          </a:p>
          <a:p>
            <a:pPr lvl="1"/>
            <a:r>
              <a:rPr lang="en-US" sz="2400" dirty="0" smtClean="0"/>
              <a:t>$45.6 Million for Housing related projects</a:t>
            </a:r>
          </a:p>
          <a:p>
            <a:pPr lvl="2"/>
            <a:r>
              <a:rPr lang="en-US" sz="1600" dirty="0" smtClean="0"/>
              <a:t>$10.5 million for demolition efforts</a:t>
            </a:r>
          </a:p>
          <a:p>
            <a:pPr lvl="2"/>
            <a:r>
              <a:rPr lang="en-US" sz="1600" dirty="0" smtClean="0"/>
              <a:t>$5.3 million for the Baltimore Home Ownership Program (BHIP)</a:t>
            </a:r>
          </a:p>
          <a:p>
            <a:pPr lvl="2"/>
            <a:r>
              <a:rPr lang="en-US" sz="1600" dirty="0" smtClean="0"/>
              <a:t>$5.4 million for Housing Development projects</a:t>
            </a:r>
          </a:p>
          <a:p>
            <a:pPr lvl="1"/>
            <a:endParaRPr lang="en-US" sz="2400" dirty="0" smtClean="0"/>
          </a:p>
        </p:txBody>
      </p:sp>
      <p:sp>
        <p:nvSpPr>
          <p:cNvPr id="4" name="Slide Number Placeholder 3"/>
          <p:cNvSpPr>
            <a:spLocks noGrp="1"/>
          </p:cNvSpPr>
          <p:nvPr>
            <p:ph type="sldNum" sz="quarter" idx="12"/>
          </p:nvPr>
        </p:nvSpPr>
        <p:spPr/>
        <p:txBody>
          <a:bodyPr/>
          <a:lstStyle/>
          <a:p>
            <a:fld id="{85273082-089E-45E9-A28A-E78F9F4A8722}" type="slidenum">
              <a:rPr lang="en-US" smtClean="0"/>
              <a:pPr/>
              <a:t>71</a:t>
            </a:fld>
            <a:endParaRPr lang="en-US" dirty="0"/>
          </a:p>
        </p:txBody>
      </p:sp>
      <p:pic>
        <p:nvPicPr>
          <p:cNvPr id="5" name="Picture 4" descr="Csp3.GIF"/>
          <p:cNvPicPr>
            <a:picLocks noChangeAspect="1"/>
          </p:cNvPicPr>
          <p:nvPr/>
        </p:nvPicPr>
        <p:blipFill>
          <a:blip r:embed="rId2" cstate="print"/>
          <a:stretch>
            <a:fillRect/>
          </a:stretch>
        </p:blipFill>
        <p:spPr>
          <a:xfrm>
            <a:off x="152400" y="381000"/>
            <a:ext cx="570377" cy="762000"/>
          </a:xfrm>
          <a:prstGeom prst="rect">
            <a:avLst/>
          </a:prstGeom>
        </p:spPr>
      </p:pic>
    </p:spTree>
    <p:extLst>
      <p:ext uri="{BB962C8B-B14F-4D97-AF65-F5344CB8AC3E}">
        <p14:creationId xmlns:p14="http://schemas.microsoft.com/office/powerpoint/2010/main" val="403066974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 Growing Economy</a:t>
            </a:r>
            <a:endParaRPr lang="en-US" b="1" dirty="0"/>
          </a:p>
        </p:txBody>
      </p:sp>
      <p:sp>
        <p:nvSpPr>
          <p:cNvPr id="3" name="Content Placeholder 2"/>
          <p:cNvSpPr>
            <a:spLocks noGrp="1"/>
          </p:cNvSpPr>
          <p:nvPr>
            <p:ph idx="1"/>
          </p:nvPr>
        </p:nvSpPr>
        <p:spPr>
          <a:xfrm>
            <a:off x="457200" y="1600200"/>
            <a:ext cx="8305800" cy="4800600"/>
          </a:xfrm>
        </p:spPr>
        <p:txBody>
          <a:bodyPr>
            <a:normAutofit lnSpcReduction="10000"/>
          </a:bodyPr>
          <a:lstStyle/>
          <a:p>
            <a:r>
              <a:rPr lang="en-US" sz="2800" dirty="0" smtClean="0"/>
              <a:t>Key Projects</a:t>
            </a:r>
          </a:p>
          <a:p>
            <a:pPr lvl="1"/>
            <a:r>
              <a:rPr lang="en-US" sz="2400" dirty="0" smtClean="0"/>
              <a:t>$8.8 Million for economic development initiatives</a:t>
            </a:r>
          </a:p>
          <a:p>
            <a:pPr lvl="2"/>
            <a:r>
              <a:rPr lang="en-US" sz="2000" dirty="0" smtClean="0"/>
              <a:t>$1.0 Million for Westside Historic Property Stabilization</a:t>
            </a:r>
          </a:p>
          <a:p>
            <a:pPr lvl="2"/>
            <a:r>
              <a:rPr lang="en-US" sz="2000" dirty="0" smtClean="0"/>
              <a:t>$2.0 Million in infrastructure upgrades to the Russell Street area surrounding the Horseshoe Casino</a:t>
            </a:r>
          </a:p>
          <a:p>
            <a:pPr lvl="2"/>
            <a:r>
              <a:rPr lang="en-US" sz="2000" dirty="0" smtClean="0"/>
              <a:t>$2.0 Million to begin implementation of the Inner Harbor Master Plan</a:t>
            </a:r>
          </a:p>
          <a:p>
            <a:pPr lvl="1"/>
            <a:r>
              <a:rPr lang="en-US" sz="2400" dirty="0" smtClean="0"/>
              <a:t>$650,000 for Downtown Partnership</a:t>
            </a:r>
          </a:p>
          <a:p>
            <a:pPr lvl="2"/>
            <a:r>
              <a:rPr lang="en-US" sz="2000" dirty="0" smtClean="0"/>
              <a:t>$300k to continue implementation of the Pratt Street Master Plan</a:t>
            </a:r>
          </a:p>
          <a:p>
            <a:pPr lvl="2"/>
            <a:r>
              <a:rPr lang="en-US" sz="2000" dirty="0" smtClean="0"/>
              <a:t>$350k to improve the area around Lexington Market through the implementation of the Open Space Plan</a:t>
            </a:r>
          </a:p>
          <a:p>
            <a:pPr lvl="1"/>
            <a:r>
              <a:rPr lang="en-US" sz="2400" dirty="0" smtClean="0"/>
              <a:t>$5.2 Million for various City cultural institutions</a:t>
            </a:r>
          </a:p>
          <a:p>
            <a:pPr lvl="2"/>
            <a:r>
              <a:rPr lang="en-US" sz="2000" dirty="0" smtClean="0"/>
              <a:t>$3.7 million for Baltimore Museum of Art</a:t>
            </a:r>
          </a:p>
          <a:p>
            <a:pPr lvl="2"/>
            <a:endParaRPr lang="en-US" sz="1600" dirty="0" smtClean="0"/>
          </a:p>
          <a:p>
            <a:pPr marL="457200" lvl="1" indent="0">
              <a:buNone/>
            </a:pPr>
            <a:endParaRPr lang="en-US" sz="2400" dirty="0" smtClean="0"/>
          </a:p>
        </p:txBody>
      </p:sp>
      <p:sp>
        <p:nvSpPr>
          <p:cNvPr id="4" name="Slide Number Placeholder 3"/>
          <p:cNvSpPr>
            <a:spLocks noGrp="1"/>
          </p:cNvSpPr>
          <p:nvPr>
            <p:ph type="sldNum" sz="quarter" idx="12"/>
          </p:nvPr>
        </p:nvSpPr>
        <p:spPr/>
        <p:txBody>
          <a:bodyPr/>
          <a:lstStyle/>
          <a:p>
            <a:fld id="{85273082-089E-45E9-A28A-E78F9F4A8722}" type="slidenum">
              <a:rPr lang="en-US" smtClean="0"/>
              <a:pPr/>
              <a:t>72</a:t>
            </a:fld>
            <a:endParaRPr lang="en-US" dirty="0"/>
          </a:p>
        </p:txBody>
      </p:sp>
      <p:pic>
        <p:nvPicPr>
          <p:cNvPr id="5" name="Picture 4" descr="Csp3.GIF"/>
          <p:cNvPicPr>
            <a:picLocks noChangeAspect="1"/>
          </p:cNvPicPr>
          <p:nvPr/>
        </p:nvPicPr>
        <p:blipFill>
          <a:blip r:embed="rId2" cstate="print"/>
          <a:stretch>
            <a:fillRect/>
          </a:stretch>
        </p:blipFill>
        <p:spPr>
          <a:xfrm>
            <a:off x="152400" y="381000"/>
            <a:ext cx="570377" cy="762000"/>
          </a:xfrm>
          <a:prstGeom prst="rect">
            <a:avLst/>
          </a:prstGeom>
        </p:spPr>
      </p:pic>
    </p:spTree>
    <p:extLst>
      <p:ext uri="{BB962C8B-B14F-4D97-AF65-F5344CB8AC3E}">
        <p14:creationId xmlns:p14="http://schemas.microsoft.com/office/powerpoint/2010/main" val="21511018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Innovative Government</a:t>
            </a:r>
            <a:endParaRPr lang="en-US" b="1" dirty="0"/>
          </a:p>
        </p:txBody>
      </p:sp>
      <p:sp>
        <p:nvSpPr>
          <p:cNvPr id="3" name="Content Placeholder 2"/>
          <p:cNvSpPr>
            <a:spLocks noGrp="1"/>
          </p:cNvSpPr>
          <p:nvPr>
            <p:ph idx="1"/>
          </p:nvPr>
        </p:nvSpPr>
        <p:spPr>
          <a:xfrm>
            <a:off x="457200" y="1600200"/>
            <a:ext cx="8305800" cy="4800600"/>
          </a:xfrm>
        </p:spPr>
        <p:txBody>
          <a:bodyPr>
            <a:normAutofit/>
          </a:bodyPr>
          <a:lstStyle/>
          <a:p>
            <a:r>
              <a:rPr lang="en-US" sz="2800" dirty="0" smtClean="0"/>
              <a:t>Key Projects</a:t>
            </a:r>
          </a:p>
          <a:p>
            <a:pPr lvl="1"/>
            <a:r>
              <a:rPr lang="en-US" sz="2400" dirty="0" smtClean="0"/>
              <a:t>$1.0 Million to develop a plan for a new Emergency Call Center independent of an electrical grid</a:t>
            </a:r>
          </a:p>
          <a:p>
            <a:pPr lvl="1"/>
            <a:r>
              <a:rPr lang="en-US" sz="2400" dirty="0" smtClean="0"/>
              <a:t>$500k for long-range planning efforts across the City including area master plans and oversight of the Capital Improvement Program</a:t>
            </a:r>
          </a:p>
          <a:p>
            <a:pPr lvl="1"/>
            <a:r>
              <a:rPr lang="en-US" sz="2400" dirty="0" smtClean="0"/>
              <a:t>$100k for investment and improvements in City owned historic buildings and landmarks</a:t>
            </a:r>
          </a:p>
          <a:p>
            <a:pPr marL="457200" lvl="1" indent="0">
              <a:buNone/>
            </a:pPr>
            <a:endParaRPr lang="en-US" sz="2400" dirty="0" smtClean="0"/>
          </a:p>
          <a:p>
            <a:pPr lvl="1"/>
            <a:endParaRPr lang="en-US" sz="2400" dirty="0" smtClean="0"/>
          </a:p>
          <a:p>
            <a:pPr marL="457200" lvl="1" indent="0">
              <a:buNone/>
            </a:pPr>
            <a:endParaRPr lang="en-US" sz="1600" dirty="0" smtClean="0"/>
          </a:p>
          <a:p>
            <a:pPr marL="457200" lvl="1" indent="0">
              <a:buNone/>
            </a:pPr>
            <a:endParaRPr lang="en-US" sz="2400" dirty="0" smtClean="0"/>
          </a:p>
        </p:txBody>
      </p:sp>
      <p:sp>
        <p:nvSpPr>
          <p:cNvPr id="4" name="Slide Number Placeholder 3"/>
          <p:cNvSpPr>
            <a:spLocks noGrp="1"/>
          </p:cNvSpPr>
          <p:nvPr>
            <p:ph type="sldNum" sz="quarter" idx="12"/>
          </p:nvPr>
        </p:nvSpPr>
        <p:spPr/>
        <p:txBody>
          <a:bodyPr/>
          <a:lstStyle/>
          <a:p>
            <a:fld id="{85273082-089E-45E9-A28A-E78F9F4A8722}" type="slidenum">
              <a:rPr lang="en-US" smtClean="0"/>
              <a:pPr/>
              <a:t>73</a:t>
            </a:fld>
            <a:endParaRPr lang="en-US" dirty="0"/>
          </a:p>
        </p:txBody>
      </p:sp>
      <p:pic>
        <p:nvPicPr>
          <p:cNvPr id="5" name="Picture 4" descr="Csp3.GIF"/>
          <p:cNvPicPr>
            <a:picLocks noChangeAspect="1"/>
          </p:cNvPicPr>
          <p:nvPr/>
        </p:nvPicPr>
        <p:blipFill>
          <a:blip r:embed="rId2" cstate="print"/>
          <a:stretch>
            <a:fillRect/>
          </a:stretch>
        </p:blipFill>
        <p:spPr>
          <a:xfrm>
            <a:off x="152400" y="381000"/>
            <a:ext cx="570377" cy="762000"/>
          </a:xfrm>
          <a:prstGeom prst="rect">
            <a:avLst/>
          </a:prstGeom>
        </p:spPr>
      </p:pic>
    </p:spTree>
    <p:extLst>
      <p:ext uri="{BB962C8B-B14F-4D97-AF65-F5344CB8AC3E}">
        <p14:creationId xmlns:p14="http://schemas.microsoft.com/office/powerpoint/2010/main" val="205332070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 Cleaner &amp; Healthier City</a:t>
            </a:r>
            <a:endParaRPr lang="en-US" b="1" dirty="0"/>
          </a:p>
        </p:txBody>
      </p:sp>
      <p:sp>
        <p:nvSpPr>
          <p:cNvPr id="3" name="Content Placeholder 2"/>
          <p:cNvSpPr>
            <a:spLocks noGrp="1"/>
          </p:cNvSpPr>
          <p:nvPr>
            <p:ph idx="1"/>
          </p:nvPr>
        </p:nvSpPr>
        <p:spPr>
          <a:xfrm>
            <a:off x="457200" y="1600200"/>
            <a:ext cx="8305800" cy="4800600"/>
          </a:xfrm>
        </p:spPr>
        <p:txBody>
          <a:bodyPr>
            <a:normAutofit/>
          </a:bodyPr>
          <a:lstStyle/>
          <a:p>
            <a:r>
              <a:rPr lang="en-US" sz="2800" dirty="0" smtClean="0"/>
              <a:t>Key Projects</a:t>
            </a:r>
          </a:p>
          <a:p>
            <a:pPr lvl="1"/>
            <a:r>
              <a:rPr lang="en-US" sz="2400" dirty="0" smtClean="0"/>
              <a:t>$654 Million for Public Works projects</a:t>
            </a:r>
          </a:p>
          <a:p>
            <a:pPr lvl="2"/>
            <a:r>
              <a:rPr lang="en-US" sz="2000" dirty="0" smtClean="0"/>
              <a:t>$1.0 Million for Stormwater Mitigation projects</a:t>
            </a:r>
          </a:p>
          <a:p>
            <a:pPr lvl="2"/>
            <a:r>
              <a:rPr lang="en-US" sz="2000" dirty="0" smtClean="0"/>
              <a:t>$306 Million for rehabilitation efforts at the Back River Waste Water Treatment Plant</a:t>
            </a:r>
          </a:p>
          <a:p>
            <a:pPr lvl="2"/>
            <a:r>
              <a:rPr lang="en-US" sz="2000" dirty="0" smtClean="0"/>
              <a:t>$87.1 Million for Water Infrastructure rehabilitation</a:t>
            </a:r>
          </a:p>
          <a:p>
            <a:pPr lvl="2"/>
            <a:r>
              <a:rPr lang="en-US" sz="2000" dirty="0" smtClean="0"/>
              <a:t>$1.3 Million for Citywide stream restoration projects</a:t>
            </a:r>
          </a:p>
          <a:p>
            <a:pPr lvl="1"/>
            <a:r>
              <a:rPr lang="en-US" sz="2400" dirty="0" smtClean="0"/>
              <a:t>$3.3 Million for Human Service projects</a:t>
            </a:r>
          </a:p>
          <a:p>
            <a:pPr lvl="2"/>
            <a:r>
              <a:rPr lang="en-US" sz="2000" dirty="0" smtClean="0"/>
              <a:t>$2.5 million for renovations and upgrades at Sarah’s Hope, Homeless Shelter for Women and Children</a:t>
            </a:r>
          </a:p>
          <a:p>
            <a:pPr lvl="2"/>
            <a:r>
              <a:rPr lang="en-US" sz="2000" dirty="0" smtClean="0"/>
              <a:t>$750k to create 13 permanent supportive housing developments with a total of 250 units for homeless individuals &amp; families</a:t>
            </a:r>
          </a:p>
          <a:p>
            <a:pPr marL="457200" lvl="1" indent="0">
              <a:buNone/>
            </a:pPr>
            <a:endParaRPr lang="en-US" sz="2400" dirty="0" smtClean="0"/>
          </a:p>
          <a:p>
            <a:pPr lvl="1"/>
            <a:endParaRPr lang="en-US" sz="2400" dirty="0" smtClean="0"/>
          </a:p>
          <a:p>
            <a:pPr marL="457200" lvl="1" indent="0">
              <a:buNone/>
            </a:pPr>
            <a:endParaRPr lang="en-US" sz="1600" dirty="0" smtClean="0"/>
          </a:p>
          <a:p>
            <a:pPr marL="457200" lvl="1" indent="0">
              <a:buNone/>
            </a:pPr>
            <a:endParaRPr lang="en-US" sz="2400" dirty="0" smtClean="0"/>
          </a:p>
        </p:txBody>
      </p:sp>
      <p:sp>
        <p:nvSpPr>
          <p:cNvPr id="4" name="Slide Number Placeholder 3"/>
          <p:cNvSpPr>
            <a:spLocks noGrp="1"/>
          </p:cNvSpPr>
          <p:nvPr>
            <p:ph type="sldNum" sz="quarter" idx="12"/>
          </p:nvPr>
        </p:nvSpPr>
        <p:spPr/>
        <p:txBody>
          <a:bodyPr/>
          <a:lstStyle/>
          <a:p>
            <a:fld id="{85273082-089E-45E9-A28A-E78F9F4A8722}" type="slidenum">
              <a:rPr lang="en-US" smtClean="0"/>
              <a:pPr/>
              <a:t>74</a:t>
            </a:fld>
            <a:endParaRPr lang="en-US" dirty="0"/>
          </a:p>
        </p:txBody>
      </p:sp>
      <p:pic>
        <p:nvPicPr>
          <p:cNvPr id="5" name="Picture 4" descr="Csp3.GIF"/>
          <p:cNvPicPr>
            <a:picLocks noChangeAspect="1"/>
          </p:cNvPicPr>
          <p:nvPr/>
        </p:nvPicPr>
        <p:blipFill>
          <a:blip r:embed="rId2" cstate="print"/>
          <a:stretch>
            <a:fillRect/>
          </a:stretch>
        </p:blipFill>
        <p:spPr>
          <a:xfrm>
            <a:off x="152400" y="381000"/>
            <a:ext cx="570377" cy="762000"/>
          </a:xfrm>
          <a:prstGeom prst="rect">
            <a:avLst/>
          </a:prstGeom>
        </p:spPr>
      </p:pic>
    </p:spTree>
    <p:extLst>
      <p:ext uri="{BB962C8B-B14F-4D97-AF65-F5344CB8AC3E}">
        <p14:creationId xmlns:p14="http://schemas.microsoft.com/office/powerpoint/2010/main" val="1406254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smtClean="0"/>
              <a:t>State and Federal Funding</a:t>
            </a:r>
            <a:endParaRPr lang="en-US" b="1" i="1" dirty="0"/>
          </a:p>
        </p:txBody>
      </p:sp>
      <p:sp>
        <p:nvSpPr>
          <p:cNvPr id="3" name="Content Placeholder 2"/>
          <p:cNvSpPr>
            <a:spLocks noGrp="1"/>
          </p:cNvSpPr>
          <p:nvPr>
            <p:ph idx="1"/>
          </p:nvPr>
        </p:nvSpPr>
        <p:spPr>
          <a:xfrm>
            <a:off x="408645" y="1447800"/>
            <a:ext cx="8229600" cy="5257800"/>
          </a:xfrm>
        </p:spPr>
        <p:txBody>
          <a:bodyPr>
            <a:normAutofit/>
          </a:bodyPr>
          <a:lstStyle/>
          <a:p>
            <a:pPr lvl="1"/>
            <a:endParaRPr lang="en-US" sz="2000" dirty="0" smtClean="0"/>
          </a:p>
          <a:p>
            <a:pPr marL="457200" lvl="1" indent="0">
              <a:buNone/>
            </a:pPr>
            <a:endParaRPr lang="en-US" dirty="0" smtClean="0"/>
          </a:p>
        </p:txBody>
      </p:sp>
      <p:sp>
        <p:nvSpPr>
          <p:cNvPr id="4" name="Slide Number Placeholder 3"/>
          <p:cNvSpPr>
            <a:spLocks noGrp="1"/>
          </p:cNvSpPr>
          <p:nvPr>
            <p:ph type="sldNum" sz="quarter" idx="12"/>
          </p:nvPr>
        </p:nvSpPr>
        <p:spPr/>
        <p:txBody>
          <a:bodyPr/>
          <a:lstStyle/>
          <a:p>
            <a:fld id="{85273082-089E-45E9-A28A-E78F9F4A8722}" type="slidenum">
              <a:rPr lang="en-US" smtClean="0"/>
              <a:pPr/>
              <a:t>8</a:t>
            </a:fld>
            <a:endParaRPr lang="en-US" dirty="0"/>
          </a:p>
        </p:txBody>
      </p:sp>
      <p:pic>
        <p:nvPicPr>
          <p:cNvPr id="5" name="Picture 4" descr="Csp3.GIF"/>
          <p:cNvPicPr>
            <a:picLocks noChangeAspect="1"/>
          </p:cNvPicPr>
          <p:nvPr/>
        </p:nvPicPr>
        <p:blipFill>
          <a:blip r:embed="rId2" cstate="print"/>
          <a:stretch>
            <a:fillRect/>
          </a:stretch>
        </p:blipFill>
        <p:spPr>
          <a:xfrm>
            <a:off x="152400" y="381000"/>
            <a:ext cx="570377" cy="762000"/>
          </a:xfrm>
          <a:prstGeom prst="rect">
            <a:avLst/>
          </a:prstGeom>
        </p:spPr>
      </p:pic>
      <p:sp>
        <p:nvSpPr>
          <p:cNvPr id="7" name="Content Placeholder 2"/>
          <p:cNvSpPr txBox="1">
            <a:spLocks/>
          </p:cNvSpPr>
          <p:nvPr/>
        </p:nvSpPr>
        <p:spPr>
          <a:xfrm>
            <a:off x="561045" y="1600200"/>
            <a:ext cx="8229600" cy="49530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Federal Funding</a:t>
            </a:r>
          </a:p>
          <a:p>
            <a:pPr lvl="1"/>
            <a:r>
              <a:rPr lang="en-US" sz="2000" dirty="0" smtClean="0"/>
              <a:t>The Fiscal 2015 budget includes a slight increase for formula grants awarded through Housing and Urban Development</a:t>
            </a:r>
          </a:p>
          <a:p>
            <a:pPr lvl="2"/>
            <a:r>
              <a:rPr lang="en-US" sz="1600" dirty="0" smtClean="0"/>
              <a:t>The CDBG allocation is $19.6 million, a $30k increase from Fiscal 2014 levels</a:t>
            </a:r>
          </a:p>
          <a:p>
            <a:pPr lvl="1"/>
            <a:r>
              <a:rPr lang="en-US" sz="2000" dirty="0" smtClean="0"/>
              <a:t>$7.3 million for Head Start services, in Fiscal 2015 Head Start funding will be split between the City and 4 other providers</a:t>
            </a:r>
          </a:p>
          <a:p>
            <a:pPr lvl="2"/>
            <a:r>
              <a:rPr lang="en-US" sz="1600" dirty="0" smtClean="0"/>
              <a:t>The total funding between the four providers will be $30 million</a:t>
            </a:r>
          </a:p>
          <a:p>
            <a:pPr lvl="1"/>
            <a:r>
              <a:rPr lang="en-US" sz="2000" dirty="0" smtClean="0"/>
              <a:t>$300,000  from the Department of Commerce for the establishment of a Minority Business Development agency</a:t>
            </a:r>
          </a:p>
          <a:p>
            <a:r>
              <a:rPr lang="en-US" sz="2400" dirty="0" smtClean="0"/>
              <a:t>State Funding</a:t>
            </a:r>
          </a:p>
          <a:p>
            <a:pPr lvl="1"/>
            <a:r>
              <a:rPr lang="en-US" sz="2000" dirty="0" smtClean="0"/>
              <a:t>Continued funding for energy and weatherization projects through the Customer Investment Fund and Empower Maryland</a:t>
            </a:r>
          </a:p>
          <a:p>
            <a:pPr lvl="2"/>
            <a:r>
              <a:rPr lang="en-US" sz="1600" dirty="0" smtClean="0"/>
              <a:t>The Customer Investment Fund provides $52 million for energy projects over 3 fiscal years</a:t>
            </a:r>
          </a:p>
          <a:p>
            <a:pPr lvl="1"/>
            <a:r>
              <a:rPr lang="en-US" sz="2000" dirty="0" smtClean="0"/>
              <a:t>$2.0 million to extend the Charm City Circulator Purple Route</a:t>
            </a:r>
          </a:p>
          <a:p>
            <a:r>
              <a:rPr lang="en-US" sz="2400" dirty="0" smtClean="0"/>
              <a:t>Special </a:t>
            </a:r>
            <a:r>
              <a:rPr lang="en-US" sz="2400" dirty="0"/>
              <a:t>Funding</a:t>
            </a:r>
          </a:p>
          <a:p>
            <a:pPr lvl="1"/>
            <a:r>
              <a:rPr lang="en-US" sz="2000" dirty="0" smtClean="0"/>
              <a:t>$10 million in Local Impact Aid from the Horseshoe Casino</a:t>
            </a:r>
          </a:p>
          <a:p>
            <a:pPr marL="457200" lvl="1" indent="0">
              <a:buFont typeface="Arial" pitchFamily="34" charset="0"/>
              <a:buNone/>
            </a:pPr>
            <a:endParaRPr lang="en-US" dirty="0" smtClean="0"/>
          </a:p>
        </p:txBody>
      </p:sp>
    </p:spTree>
    <p:extLst>
      <p:ext uri="{BB962C8B-B14F-4D97-AF65-F5344CB8AC3E}">
        <p14:creationId xmlns:p14="http://schemas.microsoft.com/office/powerpoint/2010/main" val="3423828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smtClean="0"/>
              <a:t>Utility Funds</a:t>
            </a:r>
            <a:endParaRPr lang="en-US" b="1" i="1" dirty="0"/>
          </a:p>
        </p:txBody>
      </p:sp>
      <p:sp>
        <p:nvSpPr>
          <p:cNvPr id="3" name="Content Placeholder 2"/>
          <p:cNvSpPr>
            <a:spLocks noGrp="1"/>
          </p:cNvSpPr>
          <p:nvPr>
            <p:ph idx="1"/>
          </p:nvPr>
        </p:nvSpPr>
        <p:spPr>
          <a:xfrm>
            <a:off x="408645" y="1447800"/>
            <a:ext cx="8229600" cy="5257800"/>
          </a:xfrm>
        </p:spPr>
        <p:txBody>
          <a:bodyPr>
            <a:normAutofit lnSpcReduction="10000"/>
          </a:bodyPr>
          <a:lstStyle/>
          <a:p>
            <a:r>
              <a:rPr lang="en-US" sz="2400" dirty="0" smtClean="0"/>
              <a:t>The Stormwater rates from property owners will remain consistent with Fiscal 2014 levels, Water/Wastewater rates will increase 11% in Fiscal 2015</a:t>
            </a:r>
            <a:endParaRPr lang="en-US" sz="2400" dirty="0"/>
          </a:p>
          <a:p>
            <a:r>
              <a:rPr lang="en-US" sz="2400" dirty="0" smtClean="0"/>
              <a:t>Major Highlights</a:t>
            </a:r>
          </a:p>
          <a:p>
            <a:pPr lvl="1"/>
            <a:r>
              <a:rPr lang="en-US" sz="2000" dirty="0" smtClean="0"/>
              <a:t>Implementation of </a:t>
            </a:r>
            <a:r>
              <a:rPr lang="en-US" sz="2000" dirty="0"/>
              <a:t>Advanced Metering Infrastructure (AMI) and Automated Meter Reading (AMR) </a:t>
            </a:r>
            <a:r>
              <a:rPr lang="en-US" sz="2000" dirty="0" smtClean="0"/>
              <a:t>to make </a:t>
            </a:r>
            <a:r>
              <a:rPr lang="en-US" sz="2000" dirty="0"/>
              <a:t>meter reading more reliable, accurate, and </a:t>
            </a:r>
            <a:r>
              <a:rPr lang="en-US" sz="2000" dirty="0" smtClean="0"/>
              <a:t>timely</a:t>
            </a:r>
          </a:p>
          <a:p>
            <a:pPr lvl="1"/>
            <a:r>
              <a:rPr lang="en-US" sz="2000" dirty="0" smtClean="0"/>
              <a:t>Creation of the Asset Management Division to monitor the City’s underground water infrastructure &amp; prioritize areas for capital investment</a:t>
            </a:r>
            <a:endParaRPr lang="en-US" sz="2000" dirty="0"/>
          </a:p>
          <a:p>
            <a:r>
              <a:rPr lang="en-US" sz="2400" dirty="0" smtClean="0"/>
              <a:t>Key Performance Targets:</a:t>
            </a:r>
            <a:endParaRPr lang="en-US" sz="2400" dirty="0"/>
          </a:p>
          <a:p>
            <a:pPr lvl="1"/>
            <a:r>
              <a:rPr lang="en-US" sz="2000" dirty="0" smtClean="0"/>
              <a:t>220 million gallons of water will be treated daily</a:t>
            </a:r>
          </a:p>
          <a:p>
            <a:pPr lvl="1"/>
            <a:r>
              <a:rPr lang="en-US" sz="2000" dirty="0" smtClean="0"/>
              <a:t>The Department of Public Works will rehab or replace 146,028 linear feet of the water distribution system, an increase from 39k in Fiscal 2013</a:t>
            </a:r>
            <a:endParaRPr lang="en-US" sz="2000" dirty="0"/>
          </a:p>
          <a:p>
            <a:pPr lvl="1"/>
            <a:endParaRPr lang="en-US" sz="2000" dirty="0" smtClean="0"/>
          </a:p>
          <a:p>
            <a:pPr marL="457200" lvl="1" indent="0">
              <a:buNone/>
            </a:pPr>
            <a:endParaRPr lang="en-US" dirty="0" smtClean="0"/>
          </a:p>
        </p:txBody>
      </p:sp>
      <p:sp>
        <p:nvSpPr>
          <p:cNvPr id="4" name="Slide Number Placeholder 3"/>
          <p:cNvSpPr>
            <a:spLocks noGrp="1"/>
          </p:cNvSpPr>
          <p:nvPr>
            <p:ph type="sldNum" sz="quarter" idx="12"/>
          </p:nvPr>
        </p:nvSpPr>
        <p:spPr/>
        <p:txBody>
          <a:bodyPr/>
          <a:lstStyle/>
          <a:p>
            <a:fld id="{85273082-089E-45E9-A28A-E78F9F4A8722}" type="slidenum">
              <a:rPr lang="en-US" smtClean="0"/>
              <a:pPr/>
              <a:t>9</a:t>
            </a:fld>
            <a:endParaRPr lang="en-US" dirty="0"/>
          </a:p>
        </p:txBody>
      </p:sp>
      <p:pic>
        <p:nvPicPr>
          <p:cNvPr id="5" name="Picture 4" descr="Csp3.GIF"/>
          <p:cNvPicPr>
            <a:picLocks noChangeAspect="1"/>
          </p:cNvPicPr>
          <p:nvPr/>
        </p:nvPicPr>
        <p:blipFill>
          <a:blip r:embed="rId2" cstate="print"/>
          <a:stretch>
            <a:fillRect/>
          </a:stretch>
        </p:blipFill>
        <p:spPr>
          <a:xfrm>
            <a:off x="152400" y="381000"/>
            <a:ext cx="570377" cy="762000"/>
          </a:xfrm>
          <a:prstGeom prst="rect">
            <a:avLst/>
          </a:prstGeom>
        </p:spPr>
      </p:pic>
    </p:spTree>
    <p:extLst>
      <p:ext uri="{BB962C8B-B14F-4D97-AF65-F5344CB8AC3E}">
        <p14:creationId xmlns:p14="http://schemas.microsoft.com/office/powerpoint/2010/main" val="3746223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19666</TotalTime>
  <Words>4331</Words>
  <Application>Microsoft Office PowerPoint</Application>
  <PresentationFormat>On-screen Show (4:3)</PresentationFormat>
  <Paragraphs>815</Paragraphs>
  <Slides>74</Slides>
  <Notes>3</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Office Theme</vt:lpstr>
      <vt:lpstr>City of Baltimore Fiscal 2015 Preliminary Budget Plan</vt:lpstr>
      <vt:lpstr>Budget Highlights</vt:lpstr>
      <vt:lpstr>Fiscal 2015 by the numbers</vt:lpstr>
      <vt:lpstr>Current Services Budget by the Numbers</vt:lpstr>
      <vt:lpstr>General Fund Current Services  Budget by the Numbers</vt:lpstr>
      <vt:lpstr>Key Fiscal 2015 Actions</vt:lpstr>
      <vt:lpstr>Local Impact Aid</vt:lpstr>
      <vt:lpstr>State and Federal Funding</vt:lpstr>
      <vt:lpstr>Utility Funds</vt:lpstr>
      <vt:lpstr>TEN YEAR FINANCIAL PLAN UPDATE</vt:lpstr>
      <vt:lpstr>PowerPoint Presentation</vt:lpstr>
      <vt:lpstr>Changes vs. 10-Year Plan</vt:lpstr>
      <vt:lpstr>10-Year Plan Initiatives Completed in Fiscal 2014</vt:lpstr>
      <vt:lpstr>Updated Projection: Including Planned Initiatives</vt:lpstr>
      <vt:lpstr>Ten-Year Financial Plan: Fiscal 2015 and Beyond</vt:lpstr>
      <vt:lpstr>Capital funding falls short of needs</vt:lpstr>
      <vt:lpstr>10-Year Plan Initiatives:  Annual PAYGO funding</vt:lpstr>
      <vt:lpstr>fiscal 2015 revenue outlook</vt:lpstr>
      <vt:lpstr>Revenues are recovering positive growth trend </vt:lpstr>
      <vt:lpstr>Constrained housing inventory drives prices higher</vt:lpstr>
      <vt:lpstr>Property values show signs of City’s housing market recovery</vt:lpstr>
      <vt:lpstr>Property tax showing recovery as economy improves</vt:lpstr>
      <vt:lpstr>In the face of fiscal distress, the city has cut the property tax rate</vt:lpstr>
      <vt:lpstr>Employment  Recovering Slowly </vt:lpstr>
      <vt:lpstr>Income taxes are following employment</vt:lpstr>
      <vt:lpstr>Highway User Revenues are still down nearly $100M since Fiscal 2007</vt:lpstr>
      <vt:lpstr>Fixed cost trends</vt:lpstr>
      <vt:lpstr>Fixed costs 33% above FY 2006  But pension reform and health care savings are bringing costs under control</vt:lpstr>
      <vt:lpstr>The city has “bent the curve” on fixed costs</vt:lpstr>
      <vt:lpstr>Reforms have reduced pension cost growth</vt:lpstr>
      <vt:lpstr>Health benefit changes are saving the city $100 million vs. baseline</vt:lpstr>
      <vt:lpstr>Unfunded liabilities have shrunk by $400 million</vt:lpstr>
      <vt:lpstr>Recommended budget plan FOR FISCAL 2015</vt:lpstr>
      <vt:lpstr>PRIORITY-DRIVEN</vt:lpstr>
      <vt:lpstr>Better Schools</vt:lpstr>
      <vt:lpstr>Better Schools</vt:lpstr>
      <vt:lpstr>Better Schools</vt:lpstr>
      <vt:lpstr>Better Schools</vt:lpstr>
      <vt:lpstr>Safer Streets</vt:lpstr>
      <vt:lpstr>Safer Streets</vt:lpstr>
      <vt:lpstr>Safer Streets</vt:lpstr>
      <vt:lpstr>Safer Streets</vt:lpstr>
      <vt:lpstr>Safer Streets</vt:lpstr>
      <vt:lpstr>Stronger Neighborhoods</vt:lpstr>
      <vt:lpstr>Stronger Neighborhoods</vt:lpstr>
      <vt:lpstr>Stronger Neighborhoods</vt:lpstr>
      <vt:lpstr>Stronger Neighborhoods</vt:lpstr>
      <vt:lpstr>Stronger Neighborhoods</vt:lpstr>
      <vt:lpstr>A Growing Economy</vt:lpstr>
      <vt:lpstr>A Growing Economy</vt:lpstr>
      <vt:lpstr>A Growing Economy</vt:lpstr>
      <vt:lpstr>A Growing Economy</vt:lpstr>
      <vt:lpstr>A Growing Economy</vt:lpstr>
      <vt:lpstr>Innovative Government</vt:lpstr>
      <vt:lpstr>Innovative Government</vt:lpstr>
      <vt:lpstr>Innovative Government</vt:lpstr>
      <vt:lpstr>Innovative Government</vt:lpstr>
      <vt:lpstr>Innovative Government</vt:lpstr>
      <vt:lpstr>A Cleaner and Healthier City</vt:lpstr>
      <vt:lpstr>A Cleaner and Healthier City</vt:lpstr>
      <vt:lpstr>A Cleaner &amp; Healthier City</vt:lpstr>
      <vt:lpstr>A Cleaner &amp; Healthier City</vt:lpstr>
      <vt:lpstr>A Cleaner &amp; Healthier City</vt:lpstr>
      <vt:lpstr>State and Federal Funding</vt:lpstr>
      <vt:lpstr>Capital budget overview</vt:lpstr>
      <vt:lpstr>Capital Budget Overview</vt:lpstr>
      <vt:lpstr>Capital Budget: Where the Money Comes From</vt:lpstr>
      <vt:lpstr>Capital Budget:  How the Money is Used</vt:lpstr>
      <vt:lpstr>Better Schools</vt:lpstr>
      <vt:lpstr>Safer Streets</vt:lpstr>
      <vt:lpstr>Stronger Neighborhoods</vt:lpstr>
      <vt:lpstr>A Growing Economy</vt:lpstr>
      <vt:lpstr>Innovative Government</vt:lpstr>
      <vt:lpstr>A Cleaner &amp; Healthier City</vt:lpstr>
    </vt:vector>
  </TitlesOfParts>
  <Company>COB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andrew.kleine</dc:creator>
  <cp:lastModifiedBy>Larsen, Laura</cp:lastModifiedBy>
  <cp:revision>327</cp:revision>
  <cp:lastPrinted>2014-04-01T13:48:39Z</cp:lastPrinted>
  <dcterms:created xsi:type="dcterms:W3CDTF">2011-03-22T12:54:22Z</dcterms:created>
  <dcterms:modified xsi:type="dcterms:W3CDTF">2014-04-01T19:16:56Z</dcterms:modified>
</cp:coreProperties>
</file>